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67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63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notesSlides/notesSlide68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4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60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vml" ContentType="application/vnd.openxmlformats-officedocument.vmlDrawing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69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Default Extension="wmf" ContentType="image/x-wmf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65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66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Default Extension="jpeg" ContentType="image/jpeg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Default Extension="wav" ContentType="audio/wav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62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5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71"/>
  </p:notesMasterIdLst>
  <p:handoutMasterIdLst>
    <p:handoutMasterId r:id="rId72"/>
  </p:handoutMasterIdLst>
  <p:sldIdLst>
    <p:sldId id="463" r:id="rId2"/>
    <p:sldId id="465" r:id="rId3"/>
    <p:sldId id="425" r:id="rId4"/>
    <p:sldId id="426" r:id="rId5"/>
    <p:sldId id="265" r:id="rId6"/>
    <p:sldId id="266" r:id="rId7"/>
    <p:sldId id="267" r:id="rId8"/>
    <p:sldId id="468" r:id="rId9"/>
    <p:sldId id="268" r:id="rId10"/>
    <p:sldId id="269" r:id="rId11"/>
    <p:sldId id="461" r:id="rId12"/>
    <p:sldId id="464" r:id="rId13"/>
    <p:sldId id="273" r:id="rId14"/>
    <p:sldId id="272" r:id="rId15"/>
    <p:sldId id="274" r:id="rId16"/>
    <p:sldId id="275" r:id="rId17"/>
    <p:sldId id="509" r:id="rId18"/>
    <p:sldId id="469" r:id="rId19"/>
    <p:sldId id="470" r:id="rId20"/>
    <p:sldId id="281" r:id="rId21"/>
    <p:sldId id="276" r:id="rId22"/>
    <p:sldId id="473" r:id="rId23"/>
    <p:sldId id="283" r:id="rId24"/>
    <p:sldId id="284" r:id="rId25"/>
    <p:sldId id="471" r:id="rId26"/>
    <p:sldId id="472" r:id="rId27"/>
    <p:sldId id="299" r:id="rId28"/>
    <p:sldId id="466" r:id="rId29"/>
    <p:sldId id="467" r:id="rId30"/>
    <p:sldId id="427" r:id="rId31"/>
    <p:sldId id="462" r:id="rId32"/>
    <p:sldId id="511" r:id="rId33"/>
    <p:sldId id="304" r:id="rId34"/>
    <p:sldId id="335" r:id="rId35"/>
    <p:sldId id="507" r:id="rId36"/>
    <p:sldId id="475" r:id="rId37"/>
    <p:sldId id="476" r:id="rId38"/>
    <p:sldId id="508" r:id="rId39"/>
    <p:sldId id="477" r:id="rId40"/>
    <p:sldId id="478" r:id="rId41"/>
    <p:sldId id="479" r:id="rId42"/>
    <p:sldId id="480" r:id="rId43"/>
    <p:sldId id="481" r:id="rId44"/>
    <p:sldId id="482" r:id="rId45"/>
    <p:sldId id="483" r:id="rId46"/>
    <p:sldId id="484" r:id="rId47"/>
    <p:sldId id="485" r:id="rId48"/>
    <p:sldId id="486" r:id="rId49"/>
    <p:sldId id="487" r:id="rId50"/>
    <p:sldId id="488" r:id="rId51"/>
    <p:sldId id="489" r:id="rId52"/>
    <p:sldId id="490" r:id="rId53"/>
    <p:sldId id="491" r:id="rId54"/>
    <p:sldId id="492" r:id="rId55"/>
    <p:sldId id="493" r:id="rId56"/>
    <p:sldId id="494" r:id="rId57"/>
    <p:sldId id="495" r:id="rId58"/>
    <p:sldId id="496" r:id="rId59"/>
    <p:sldId id="497" r:id="rId60"/>
    <p:sldId id="498" r:id="rId61"/>
    <p:sldId id="499" r:id="rId62"/>
    <p:sldId id="500" r:id="rId63"/>
    <p:sldId id="501" r:id="rId64"/>
    <p:sldId id="502" r:id="rId65"/>
    <p:sldId id="503" r:id="rId66"/>
    <p:sldId id="512" r:id="rId67"/>
    <p:sldId id="504" r:id="rId68"/>
    <p:sldId id="505" r:id="rId69"/>
    <p:sldId id="506" r:id="rId70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</p:showPr>
  <p:clrMru>
    <a:srgbClr val="DAEDD1"/>
    <a:srgbClr val="73854F"/>
    <a:srgbClr val="BEB2EA"/>
    <a:srgbClr val="C7CCD1"/>
    <a:srgbClr val="C8CCD0"/>
    <a:srgbClr val="C9CCCF"/>
    <a:srgbClr val="CBCCCD"/>
    <a:srgbClr val="FF0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81004" autoAdjust="0"/>
  </p:normalViewPr>
  <p:slideViewPr>
    <p:cSldViewPr snapToGrid="0">
      <p:cViewPr varScale="1">
        <p:scale>
          <a:sx n="55" d="100"/>
          <a:sy n="55" d="100"/>
        </p:scale>
        <p:origin x="-1722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606"/>
    </p:cViewPr>
  </p:sorterViewPr>
  <p:notesViewPr>
    <p:cSldViewPr snapToGrid="0">
      <p:cViewPr varScale="1">
        <p:scale>
          <a:sx n="40" d="100"/>
          <a:sy n="40" d="100"/>
        </p:scale>
        <p:origin x="-1488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4" Type="http://schemas.openxmlformats.org/officeDocument/2006/relationships/image" Target="../media/image12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7.wmf"/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Relationship Id="rId4" Type="http://schemas.openxmlformats.org/officeDocument/2006/relationships/image" Target="../media/image22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22.wav>
</file>

<file path=ppt/media/audio23.wav>
</file>

<file path=ppt/media/audio24.wav>
</file>

<file path=ppt/media/audio25.wav>
</file>

<file path=ppt/media/audio26.wav>
</file>

<file path=ppt/media/audio27.wav>
</file>

<file path=ppt/media/audio28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png>
</file>

<file path=ppt/media/image24.wmf>
</file>

<file path=ppt/media/image25.png>
</file>

<file path=ppt/media/image26.jpeg>
</file>

<file path=ppt/media/image27.png>
</file>

<file path=ppt/media/image28.wmf>
</file>

<file path=ppt/media/image29.wmf>
</file>

<file path=ppt/media/image3.png>
</file>

<file path=ppt/media/image4.png>
</file>

<file path=ppt/media/image5.wmf>
</file>

<file path=ppt/media/image6.wmf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2531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1</a:t>
            </a:r>
          </a:p>
        </p:txBody>
      </p:sp>
      <p:sp>
        <p:nvSpPr>
          <p:cNvPr id="52531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2531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253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2531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9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79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33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IT=P*Q=(6-Q)*Q=6Q-Q</a:t>
            </a:r>
            <a:r>
              <a:rPr lang="es-ES" baseline="30000" dirty="0" smtClean="0"/>
              <a:t>2</a:t>
            </a:r>
          </a:p>
          <a:p>
            <a:r>
              <a:rPr lang="es-ES" baseline="0" dirty="0" smtClean="0"/>
              <a:t>IM=</a:t>
            </a:r>
            <a:r>
              <a:rPr lang="es-ES" baseline="0" dirty="0" err="1" smtClean="0"/>
              <a:t>dIT</a:t>
            </a:r>
            <a:r>
              <a:rPr lang="es-ES" baseline="0" dirty="0" smtClean="0"/>
              <a:t>/</a:t>
            </a:r>
            <a:r>
              <a:rPr lang="es-ES" baseline="0" dirty="0" err="1" smtClean="0"/>
              <a:t>dQ</a:t>
            </a:r>
            <a:r>
              <a:rPr lang="es-ES" baseline="0" dirty="0" smtClean="0"/>
              <a:t>=6-2Q</a:t>
            </a:r>
          </a:p>
          <a:p>
            <a:r>
              <a:rPr lang="es-ES" baseline="0" dirty="0" smtClean="0"/>
              <a:t>Observamos que, efectivamente, el IM tiene la misma ordenada en el origen que el IT (6) y doble pendiente (2Q).</a:t>
            </a:r>
          </a:p>
          <a:p>
            <a:r>
              <a:rPr lang="es-ES" baseline="0" dirty="0" err="1" smtClean="0"/>
              <a:t>IMe</a:t>
            </a:r>
            <a:r>
              <a:rPr lang="es-ES" baseline="0" dirty="0" smtClean="0"/>
              <a:t>=IT/Q=(6Q-Q</a:t>
            </a:r>
            <a:r>
              <a:rPr lang="es-ES" baseline="30000" dirty="0" smtClean="0"/>
              <a:t>2</a:t>
            </a:r>
            <a:r>
              <a:rPr lang="es-ES" baseline="0" dirty="0" smtClean="0"/>
              <a:t>)/Q=6-Q</a:t>
            </a:r>
            <a:r>
              <a:rPr lang="es-ES" baseline="0" dirty="0" smtClean="0">
                <a:sym typeface="Wingdings" pitchFamily="2" charset="2"/>
              </a:rPr>
              <a:t> Coincide con la demanda del mercado.</a:t>
            </a:r>
            <a:endParaRPr lang="es-ES" baseline="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Gráficamente se observa que, efectivamente,</a:t>
            </a:r>
            <a:r>
              <a:rPr lang="es-ES" baseline="0" dirty="0" smtClean="0"/>
              <a:t> IM tiene la misma ordenada en el origen que la demanda y doble pendiente.</a:t>
            </a:r>
            <a:endParaRPr lang="es-E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7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0138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8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13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13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034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34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34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49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EN Q*</a:t>
            </a:r>
            <a:r>
              <a:rPr lang="es-ES" dirty="0" smtClean="0">
                <a:sym typeface="Wingdings" pitchFamily="2" charset="2"/>
              </a:rPr>
              <a:t> IM=CM y</a:t>
            </a:r>
            <a:r>
              <a:rPr lang="es-ES" baseline="0" dirty="0" smtClean="0">
                <a:sym typeface="Wingdings" pitchFamily="2" charset="2"/>
              </a:rPr>
              <a:t> P* viene dado por la curva de demanda</a:t>
            </a:r>
            <a:endParaRPr lang="es-E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52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49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35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966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36966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966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96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6967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981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1981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981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981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1981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185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2186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186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18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2186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/>
              <a:t>Recordar</a:t>
            </a:r>
            <a:r>
              <a:rPr lang="es-ES" baseline="0" dirty="0" smtClean="0"/>
              <a:t> que: </a:t>
            </a:r>
            <a:r>
              <a:rPr lang="es-ES" dirty="0" smtClean="0"/>
              <a:t>B=(P-</a:t>
            </a:r>
            <a:r>
              <a:rPr lang="es-ES" dirty="0" err="1" smtClean="0"/>
              <a:t>CTMe</a:t>
            </a:r>
            <a:r>
              <a:rPr lang="es-ES" dirty="0" smtClean="0"/>
              <a:t>)*Q</a:t>
            </a:r>
          </a:p>
          <a:p>
            <a:endParaRPr lang="es-E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7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8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25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25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37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41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2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32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21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21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628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28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628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  <p:sp>
        <p:nvSpPr>
          <p:cNvPr id="22630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486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16486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486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48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6487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Cuanto más </a:t>
            </a:r>
            <a:r>
              <a:rPr lang="es-ES" i="1" dirty="0" smtClean="0"/>
              <a:t>elástica</a:t>
            </a:r>
            <a:r>
              <a:rPr lang="es-ES" dirty="0" smtClean="0"/>
              <a:t> sea la demanda tendrá </a:t>
            </a:r>
            <a:r>
              <a:rPr lang="es-ES" b="1" dirty="0" smtClean="0"/>
              <a:t>menor</a:t>
            </a:r>
            <a:r>
              <a:rPr lang="es-ES" dirty="0" smtClean="0"/>
              <a:t> poder de monopolio (marge</a:t>
            </a:r>
            <a:r>
              <a:rPr lang="es-ES" baseline="0" dirty="0" smtClean="0"/>
              <a:t>n será pequeño).</a:t>
            </a:r>
          </a:p>
          <a:p>
            <a:r>
              <a:rPr lang="es-ES" baseline="0" dirty="0" smtClean="0"/>
              <a:t>Cuanto más </a:t>
            </a:r>
            <a:r>
              <a:rPr lang="es-ES" i="1" baseline="0" dirty="0" smtClean="0"/>
              <a:t>inelástica</a:t>
            </a:r>
            <a:r>
              <a:rPr lang="es-ES" baseline="0" dirty="0" smtClean="0"/>
              <a:t> sea la demanda tendrá un </a:t>
            </a:r>
            <a:r>
              <a:rPr lang="es-ES" b="1" baseline="0" dirty="0" smtClean="0"/>
              <a:t>mayor</a:t>
            </a:r>
            <a:r>
              <a:rPr lang="es-ES" baseline="0" dirty="0" smtClean="0"/>
              <a:t> poder de monopolio (margen será grande).</a:t>
            </a:r>
            <a:endParaRPr lang="es-ES" dirty="0"/>
          </a:p>
        </p:txBody>
      </p:sp>
      <p:sp>
        <p:nvSpPr>
          <p:cNvPr id="23040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B=(P-</a:t>
            </a:r>
            <a:r>
              <a:rPr lang="es-ES" dirty="0" err="1" smtClean="0"/>
              <a:t>CTMe</a:t>
            </a:r>
            <a:r>
              <a:rPr lang="es-ES" dirty="0" smtClean="0"/>
              <a:t>)*Q</a:t>
            </a:r>
            <a:endParaRPr lang="es-ES" dirty="0"/>
          </a:p>
        </p:txBody>
      </p:sp>
      <p:sp>
        <p:nvSpPr>
          <p:cNvPr id="22835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30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5088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>
                <a:latin typeface="Calibri"/>
                <a:cs typeface="Calibri"/>
              </a:rPr>
              <a:t>∆EC=-A-B</a:t>
            </a:r>
          </a:p>
          <a:p>
            <a:r>
              <a:rPr lang="es-ES" dirty="0" smtClean="0">
                <a:latin typeface="Calibri"/>
                <a:cs typeface="Calibri"/>
              </a:rPr>
              <a:t>∆EP=A-C    --</a:t>
            </a:r>
            <a:r>
              <a:rPr lang="es-ES" dirty="0" smtClean="0">
                <a:latin typeface="Calibri"/>
                <a:cs typeface="Calibri"/>
                <a:sym typeface="Wingdings" pitchFamily="2" charset="2"/>
              </a:rPr>
              <a:t> ∆BS=</a:t>
            </a:r>
            <a:r>
              <a:rPr lang="es-ES" dirty="0" smtClean="0">
                <a:latin typeface="Calibri"/>
                <a:cs typeface="Calibri"/>
              </a:rPr>
              <a:t>∆EC+∆EP=-A-B+A-C=-B-C</a:t>
            </a:r>
            <a:r>
              <a:rPr lang="es-ES" dirty="0" smtClean="0">
                <a:latin typeface="Calibri"/>
                <a:cs typeface="Calibri"/>
                <a:sym typeface="Wingdings" pitchFamily="2" charset="2"/>
              </a:rPr>
              <a:t> PIE=B+C</a:t>
            </a:r>
            <a:endParaRPr lang="es-E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36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63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7545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1881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4304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6115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56115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6115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6115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6115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15</a:t>
            </a:r>
          </a:p>
        </p:txBody>
      </p:sp>
      <p:sp>
        <p:nvSpPr>
          <p:cNvPr id="43827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3827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85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87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2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032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16</a:t>
            </a:r>
          </a:p>
        </p:txBody>
      </p:sp>
      <p:sp>
        <p:nvSpPr>
          <p:cNvPr id="44032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032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03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4032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23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23</a:t>
            </a:r>
          </a:p>
        </p:txBody>
      </p:sp>
      <p:sp>
        <p:nvSpPr>
          <p:cNvPr id="4423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23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23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423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44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24</a:t>
            </a:r>
          </a:p>
        </p:txBody>
      </p:sp>
      <p:sp>
        <p:nvSpPr>
          <p:cNvPr id="4444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44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44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444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46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646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25</a:t>
            </a:r>
          </a:p>
        </p:txBody>
      </p:sp>
      <p:sp>
        <p:nvSpPr>
          <p:cNvPr id="44646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646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64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4647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851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26</a:t>
            </a:r>
          </a:p>
        </p:txBody>
      </p:sp>
      <p:sp>
        <p:nvSpPr>
          <p:cNvPr id="44851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851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85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4851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93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875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34</a:t>
            </a:r>
          </a:p>
        </p:txBody>
      </p:sp>
      <p:sp>
        <p:nvSpPr>
          <p:cNvPr id="45875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875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875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5875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080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34</a:t>
            </a:r>
          </a:p>
        </p:txBody>
      </p:sp>
      <p:sp>
        <p:nvSpPr>
          <p:cNvPr id="46080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080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080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6080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89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36</a:t>
            </a:r>
          </a:p>
        </p:txBody>
      </p:sp>
      <p:sp>
        <p:nvSpPr>
          <p:cNvPr id="46490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90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90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6490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97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69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36</a:t>
            </a:r>
          </a:p>
        </p:txBody>
      </p:sp>
      <p:sp>
        <p:nvSpPr>
          <p:cNvPr id="4669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69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6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669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0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0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1062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6147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144</a:t>
            </a:r>
          </a:p>
        </p:txBody>
      </p:sp>
      <p:sp>
        <p:nvSpPr>
          <p:cNvPr id="50381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0381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b="1" dirty="0" smtClean="0"/>
              <a:t>P=CM</a:t>
            </a:r>
            <a:r>
              <a:rPr lang="es-ES" dirty="0" smtClean="0">
                <a:sym typeface="Wingdings" pitchFamily="2" charset="2"/>
              </a:rPr>
              <a:t> COMPETENCIA PERFECTA</a:t>
            </a:r>
          </a:p>
          <a:p>
            <a:r>
              <a:rPr lang="es-ES" b="1" dirty="0" smtClean="0">
                <a:sym typeface="Wingdings" pitchFamily="2" charset="2"/>
              </a:rPr>
              <a:t>P&gt;CM</a:t>
            </a:r>
            <a:r>
              <a:rPr lang="es-ES" dirty="0" smtClean="0">
                <a:sym typeface="Wingdings" pitchFamily="2" charset="2"/>
              </a:rPr>
              <a:t> PODER DE MONOPOLIO</a:t>
            </a:r>
            <a:endParaRPr lang="es-E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46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909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>
                <a:latin typeface="Times New Roman" pitchFamily="18" charset="0"/>
              </a:rPr>
              <a:t>3</a:t>
            </a:r>
          </a:p>
        </p:txBody>
      </p:sp>
      <p:sp>
        <p:nvSpPr>
          <p:cNvPr id="8909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909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909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8909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864F64-9C4C-4814-9F59-1D98717C1D2F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3DFA7D-52BD-401E-813C-3862F4ACED30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43098F-314F-442F-97FD-F94860D9A846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7918D6FA-0916-4415-BF04-9903CF0E7B86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ítulo, texto y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gráfico"/>
          <p:cNvSpPr>
            <a:spLocks noGrp="1"/>
          </p:cNvSpPr>
          <p:nvPr>
            <p:ph type="chart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CD3ABEE8-AC0F-4FB3-A44B-59F5F5379A09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, texto y 2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6003FEC9-3694-49E6-A444-295FCDFBD06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462F91-2240-4B3E-BDA4-F700A1F76AF3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DE334D-0E37-4EF3-9EF2-9B688EB4B43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0A3C68-372B-4FA7-AAF3-3BBC40C02BF0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FA3C32-1493-4A36-BB11-EA39F700A1B9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3219A4-7133-4BDF-9749-949E62F41EE4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31919E-AFA2-40BA-8B28-6B434377041F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65A611-B428-4ECF-88FC-2A89C96F1A55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DE3106-4F95-4AE1-9697-17005D16E14D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6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cambiar el estilo de título	</a:t>
            </a:r>
          </a:p>
        </p:txBody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4249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/>
          </a:p>
        </p:txBody>
      </p:sp>
      <p:sp>
        <p:nvSpPr>
          <p:cNvPr id="42496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s-ES"/>
              <a:t>Capítulo 6</a:t>
            </a:r>
          </a:p>
        </p:txBody>
      </p:sp>
      <p:sp>
        <p:nvSpPr>
          <p:cNvPr id="42496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AF071825-2AFE-444B-8D1D-3C443776D211}" type="slidenum">
              <a:rPr lang="es-ES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hd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hyperlink" Target="mailto:sancheza@ugr.es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audio" Target="../media/audio4.wav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5.wav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slideLayout" Target="../slideLayouts/slideLayout14.xml"/><Relationship Id="rId7" Type="http://schemas.openxmlformats.org/officeDocument/2006/relationships/oleObject" Target="../embeddings/oleObject5.bin"/><Relationship Id="rId2" Type="http://schemas.openxmlformats.org/officeDocument/2006/relationships/audio" Target="../media/audio9.wav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28.xml"/><Relationship Id="rId9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9.bin"/><Relationship Id="rId5" Type="http://schemas.openxmlformats.org/officeDocument/2006/relationships/oleObject" Target="../embeddings/oleObject8.bin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oleObject" Target="../embeddings/oleObject12.bin"/><Relationship Id="rId2" Type="http://schemas.openxmlformats.org/officeDocument/2006/relationships/audio" Target="../media/audio10.wav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1.bin"/><Relationship Id="rId5" Type="http://schemas.openxmlformats.org/officeDocument/2006/relationships/oleObject" Target="../embeddings/oleObject10.bin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slideLayout" Target="../slideLayouts/slideLayout14.xml"/><Relationship Id="rId7" Type="http://schemas.openxmlformats.org/officeDocument/2006/relationships/oleObject" Target="../embeddings/oleObject15.bin"/><Relationship Id="rId2" Type="http://schemas.openxmlformats.org/officeDocument/2006/relationships/audio" Target="../media/audio11.wav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notesSlide" Target="../notesSlides/notesSlide31.xml"/><Relationship Id="rId9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4.xml"/><Relationship Id="rId1" Type="http://schemas.openxmlformats.org/officeDocument/2006/relationships/audio" Target="../media/audio12.wav"/><Relationship Id="rId5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4.wav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17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6.wav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7.wav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8.wav"/><Relationship Id="rId4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9.wav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0.wav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1.wav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2.wav"/><Relationship Id="rId4" Type="http://schemas.openxmlformats.org/officeDocument/2006/relationships/image" Target="../media/image2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3.wav"/><Relationship Id="rId4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4.wav"/><Relationship Id="rId4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6.wav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7.wav"/><Relationship Id="rId4" Type="http://schemas.openxmlformats.org/officeDocument/2006/relationships/image" Target="../media/image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18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19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28.wav"/><Relationship Id="rId4" Type="http://schemas.openxmlformats.org/officeDocument/2006/relationships/image" Target="../media/image3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9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2429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856038" y="2149475"/>
            <a:ext cx="4827587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5400" b="1" dirty="0" err="1"/>
              <a:t>Capítulo</a:t>
            </a:r>
            <a:r>
              <a:rPr lang="en-US" sz="5400" b="1" dirty="0"/>
              <a:t> 6 </a:t>
            </a:r>
            <a:br>
              <a:rPr lang="en-US" sz="5400" b="1" dirty="0"/>
            </a:br>
            <a:r>
              <a:rPr lang="en-US" sz="5400" dirty="0"/>
              <a:t>El </a:t>
            </a:r>
            <a:r>
              <a:rPr lang="en-US" sz="5400" dirty="0" err="1"/>
              <a:t>monopolio</a:t>
            </a:r>
            <a:endParaRPr lang="en-US" sz="6000" dirty="0"/>
          </a:p>
        </p:txBody>
      </p:sp>
      <p:sp>
        <p:nvSpPr>
          <p:cNvPr id="524293" name="Line 5"/>
          <p:cNvSpPr>
            <a:spLocks noChangeShapeType="1"/>
          </p:cNvSpPr>
          <p:nvPr/>
        </p:nvSpPr>
        <p:spPr bwMode="auto">
          <a:xfrm>
            <a:off x="900113" y="5837238"/>
            <a:ext cx="739775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24294" name="Rectangle 6"/>
          <p:cNvSpPr>
            <a:spLocks noChangeArrowheads="1"/>
          </p:cNvSpPr>
          <p:nvPr/>
        </p:nvSpPr>
        <p:spPr bwMode="auto">
          <a:xfrm>
            <a:off x="2009775" y="5632450"/>
            <a:ext cx="7134225" cy="1352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/>
            </a:r>
            <a:br>
              <a:rPr lang="en-US" sz="2800" b="1" dirty="0">
                <a:solidFill>
                  <a:schemeClr val="tx2"/>
                </a:solidFill>
              </a:rPr>
            </a:br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s-ES" sz="2800" b="1" dirty="0">
                <a:solidFill>
                  <a:schemeClr val="tx2"/>
                </a:solidFill>
              </a:rPr>
              <a:t> </a:t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Ángeles Sánchez Domínguez 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Departamento Economía Aplicada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Universidad de Granada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 smtClean="0">
                <a:solidFill>
                  <a:schemeClr val="tx2"/>
                </a:solidFill>
                <a:hlinkClick r:id="rId4"/>
              </a:rPr>
              <a:t>sancheza@ugr.es</a:t>
            </a:r>
            <a:endParaRPr lang="es-ES" sz="2400" dirty="0" smtClean="0">
              <a:solidFill>
                <a:schemeClr val="tx2"/>
              </a:solidFill>
            </a:endParaRPr>
          </a:p>
          <a:p>
            <a:pPr algn="ctr"/>
            <a:r>
              <a:rPr lang="es-ES" sz="2400" dirty="0" smtClean="0">
                <a:solidFill>
                  <a:schemeClr val="tx2"/>
                </a:solidFill>
              </a:rPr>
              <a:t>PRADRO2 de la UGR</a:t>
            </a:r>
            <a:r>
              <a:rPr lang="es-ES" sz="2400" dirty="0" smtClean="0"/>
              <a:t> (https://prado.ugr.es/moodle/)</a:t>
            </a:r>
          </a:p>
          <a:p>
            <a:pPr algn="ctr"/>
            <a:endParaRPr lang="es-ES" sz="2400" dirty="0" smtClean="0">
              <a:solidFill>
                <a:schemeClr val="tx2"/>
              </a:solidFill>
            </a:endParaRPr>
          </a:p>
          <a:p>
            <a:pPr algn="ctr"/>
            <a:r>
              <a:rPr lang="es-ES" sz="2400" dirty="0">
                <a:solidFill>
                  <a:schemeClr val="tx2"/>
                </a:solidFill>
              </a:rPr>
              <a:t/>
            </a:r>
            <a:br>
              <a:rPr lang="es-ES" sz="2400" dirty="0">
                <a:solidFill>
                  <a:schemeClr val="tx2"/>
                </a:solidFill>
              </a:rPr>
            </a:br>
            <a:endParaRPr lang="es-ES" sz="2400" dirty="0">
              <a:solidFill>
                <a:schemeClr val="tx2"/>
              </a:solidFill>
            </a:endParaRPr>
          </a:p>
        </p:txBody>
      </p:sp>
      <p:sp>
        <p:nvSpPr>
          <p:cNvPr id="524295" name="AutoShape 7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24296" name="AutoShape 8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24297" name="AutoShape 9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24298" name="AutoShape 10" descr="9k="/>
          <p:cNvSpPr>
            <a:spLocks noChangeAspect="1" noChangeArrowheads="1"/>
          </p:cNvSpPr>
          <p:nvPr/>
        </p:nvSpPr>
        <p:spPr bwMode="auto">
          <a:xfrm>
            <a:off x="168275" y="46038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24299" name="AutoShape 11" descr="9k="/>
          <p:cNvSpPr>
            <a:spLocks noChangeAspect="1" noChangeArrowheads="1"/>
          </p:cNvSpPr>
          <p:nvPr/>
        </p:nvSpPr>
        <p:spPr bwMode="auto">
          <a:xfrm>
            <a:off x="1857375" y="1433513"/>
            <a:ext cx="5429250" cy="3990975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24301" name="AutoShape 13" descr="2Q=="/>
          <p:cNvSpPr>
            <a:spLocks noChangeAspect="1" noChangeArrowheads="1"/>
          </p:cNvSpPr>
          <p:nvPr/>
        </p:nvSpPr>
        <p:spPr bwMode="auto">
          <a:xfrm>
            <a:off x="1909763" y="1433513"/>
            <a:ext cx="5324475" cy="3990975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pic>
        <p:nvPicPr>
          <p:cNvPr id="524302" name="Picture 14" descr="ANd9GcQaOGJGwv1qfVgor_QM1B2KbZOm5qJGJtAmkhKRAAbUrcOmJkJcHQ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568325"/>
            <a:ext cx="3849688" cy="2884488"/>
          </a:xfrm>
          <a:prstGeom prst="rect">
            <a:avLst/>
          </a:prstGeom>
          <a:noFill/>
        </p:spPr>
      </p:pic>
      <p:sp>
        <p:nvSpPr>
          <p:cNvPr id="16" name="AutoShape 15" descr="9k="/>
          <p:cNvSpPr>
            <a:spLocks noChangeAspect="1" noChangeArrowheads="1"/>
          </p:cNvSpPr>
          <p:nvPr/>
        </p:nvSpPr>
        <p:spPr bwMode="auto">
          <a:xfrm>
            <a:off x="1581150" y="1433513"/>
            <a:ext cx="5981700" cy="3990975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17" name="AutoShape 15" descr="9k="/>
          <p:cNvSpPr>
            <a:spLocks noChangeAspect="1" noChangeArrowheads="1"/>
          </p:cNvSpPr>
          <p:nvPr/>
        </p:nvSpPr>
        <p:spPr bwMode="auto">
          <a:xfrm>
            <a:off x="1733550" y="1585913"/>
            <a:ext cx="5981700" cy="4633912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pic>
        <p:nvPicPr>
          <p:cNvPr id="1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6"/>
          <a:stretch>
            <a:fillRect/>
          </a:stretch>
        </p:blipFill>
        <p:spPr>
          <a:xfrm>
            <a:off x="8182131" y="1622262"/>
            <a:ext cx="565053" cy="56505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71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9C1E0-36A0-43EA-A0F0-A1339BFEA589}" type="slidenum">
              <a:rPr lang="es-ES"/>
              <a:pPr/>
              <a:t>10</a:t>
            </a:fld>
            <a:endParaRPr lang="es-ES"/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011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 err="1"/>
              <a:t>Cálculo</a:t>
            </a:r>
            <a:r>
              <a:rPr lang="en-US" dirty="0"/>
              <a:t> del </a:t>
            </a:r>
            <a:r>
              <a:rPr lang="en-US" dirty="0" err="1"/>
              <a:t>ingreso</a:t>
            </a:r>
            <a:r>
              <a:rPr lang="en-US" dirty="0"/>
              <a:t> marginal</a:t>
            </a:r>
          </a:p>
          <a:p>
            <a:pPr lvl="1" algn="just">
              <a:buSzPct val="75000"/>
            </a:pPr>
            <a:r>
              <a:rPr lang="en-US" dirty="0"/>
              <a:t>Como </a:t>
            </a:r>
            <a:r>
              <a:rPr lang="en-US" dirty="0" err="1"/>
              <a:t>es</a:t>
            </a:r>
            <a:r>
              <a:rPr lang="en-US" dirty="0"/>
              <a:t> el </a:t>
            </a:r>
            <a:r>
              <a:rPr lang="en-US" dirty="0" err="1"/>
              <a:t>único</a:t>
            </a:r>
            <a:r>
              <a:rPr lang="en-US" dirty="0"/>
              <a:t> </a:t>
            </a:r>
            <a:r>
              <a:rPr lang="en-US" dirty="0" err="1"/>
              <a:t>productor</a:t>
            </a:r>
            <a:r>
              <a:rPr lang="en-US" dirty="0"/>
              <a:t>, el </a:t>
            </a:r>
            <a:r>
              <a:rPr lang="en-US" dirty="0" err="1"/>
              <a:t>monopolista</a:t>
            </a:r>
            <a:r>
              <a:rPr lang="en-US" dirty="0"/>
              <a:t> </a:t>
            </a:r>
            <a:r>
              <a:rPr lang="es-ES" dirty="0"/>
              <a:t>trabaja con la demanda de mercado para determinar la producción y el precio. </a:t>
            </a:r>
            <a:r>
              <a:rPr lang="es-ES" dirty="0">
                <a:solidFill>
                  <a:srgbClr val="FF0000"/>
                </a:solidFill>
              </a:rPr>
              <a:t>El monopolista se enfrenta a la demanda del mercado.</a:t>
            </a:r>
            <a:endParaRPr lang="en-US" dirty="0">
              <a:solidFill>
                <a:srgbClr val="FF0000"/>
              </a:solidFill>
            </a:endParaRPr>
          </a:p>
          <a:p>
            <a:pPr lvl="1" algn="just">
              <a:buSzPct val="75000"/>
            </a:pPr>
            <a:r>
              <a:rPr lang="en-US" dirty="0" err="1"/>
              <a:t>Consideremos</a:t>
            </a:r>
            <a:r>
              <a:rPr lang="en-US" dirty="0"/>
              <a:t> el </a:t>
            </a:r>
            <a:r>
              <a:rPr lang="en-US" dirty="0" err="1"/>
              <a:t>caso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con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demanda</a:t>
            </a:r>
            <a:r>
              <a:rPr lang="en-US" dirty="0"/>
              <a:t>:</a:t>
            </a:r>
          </a:p>
          <a:p>
            <a:pPr lvl="2" algn="just"/>
            <a:r>
              <a:rPr lang="en-US" dirty="0"/>
              <a:t>P = a – </a:t>
            </a:r>
            <a:r>
              <a:rPr lang="en-US" dirty="0" err="1"/>
              <a:t>bQ</a:t>
            </a:r>
            <a:r>
              <a:rPr lang="en-US" dirty="0"/>
              <a:t> (</a:t>
            </a:r>
            <a:r>
              <a:rPr lang="en-US" dirty="0" err="1"/>
              <a:t>siendo</a:t>
            </a:r>
            <a:r>
              <a:rPr lang="en-US" i="1" dirty="0"/>
              <a:t> </a:t>
            </a:r>
            <a:r>
              <a:rPr lang="en-US" dirty="0"/>
              <a:t>a y b dos </a:t>
            </a:r>
            <a:r>
              <a:rPr lang="en-US" dirty="0" err="1"/>
              <a:t>constantes</a:t>
            </a:r>
            <a:r>
              <a:rPr lang="en-US" dirty="0"/>
              <a:t> </a:t>
            </a:r>
            <a:r>
              <a:rPr lang="en-US" dirty="0" err="1"/>
              <a:t>positivas</a:t>
            </a:r>
            <a:r>
              <a:rPr lang="en-US" dirty="0"/>
              <a:t>)</a:t>
            </a:r>
          </a:p>
        </p:txBody>
      </p:sp>
      <p:sp>
        <p:nvSpPr>
          <p:cNvPr id="90119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La decisión de producción del monopolista</a:t>
            </a:r>
            <a:r>
              <a:rPr lang="en-US" sz="3600" dirty="0"/>
              <a:t> 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60CFC-B99A-4CD8-845B-D148F485C35B}" type="slidenum">
              <a:rPr lang="es-ES"/>
              <a:pPr/>
              <a:t>11</a:t>
            </a:fld>
            <a:endParaRPr lang="es-ES"/>
          </a:p>
        </p:txBody>
      </p:sp>
      <p:sp>
        <p:nvSpPr>
          <p:cNvPr id="50688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09588" y="1466850"/>
            <a:ext cx="81407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s-ES" sz="2800" dirty="0" smtClean="0"/>
              <a:t>D: </a:t>
            </a:r>
            <a:r>
              <a:rPr lang="es-ES" sz="2800" dirty="0"/>
              <a:t>P=a-</a:t>
            </a:r>
            <a:r>
              <a:rPr lang="es-ES" sz="2800" dirty="0" err="1"/>
              <a:t>bQ</a:t>
            </a:r>
            <a:endParaRPr lang="es-ES" sz="2800" dirty="0"/>
          </a:p>
          <a:p>
            <a:pPr>
              <a:lnSpc>
                <a:spcPct val="90000"/>
              </a:lnSpc>
            </a:pPr>
            <a:r>
              <a:rPr lang="es-ES" sz="2800" dirty="0" smtClean="0"/>
              <a:t>I=PQ</a:t>
            </a:r>
            <a:r>
              <a:rPr lang="es-ES" sz="2800" dirty="0"/>
              <a:t>; </a:t>
            </a:r>
            <a:r>
              <a:rPr lang="es-ES" sz="2800" dirty="0" smtClean="0"/>
              <a:t>I=(</a:t>
            </a:r>
            <a:r>
              <a:rPr lang="es-ES" sz="2800" dirty="0"/>
              <a:t>a-</a:t>
            </a:r>
            <a:r>
              <a:rPr lang="es-ES" sz="2800" dirty="0" err="1"/>
              <a:t>bQ</a:t>
            </a:r>
            <a:r>
              <a:rPr lang="es-ES" sz="2800" dirty="0"/>
              <a:t>)Q; </a:t>
            </a:r>
            <a:r>
              <a:rPr lang="es-ES" sz="2800" dirty="0" smtClean="0"/>
              <a:t>I=aQ-bQ</a:t>
            </a:r>
            <a:r>
              <a:rPr lang="es-ES" sz="2800" baseline="30000" dirty="0" smtClean="0"/>
              <a:t>2</a:t>
            </a:r>
            <a:endParaRPr lang="es-ES" sz="2800" baseline="30000" dirty="0"/>
          </a:p>
          <a:p>
            <a:pPr>
              <a:lnSpc>
                <a:spcPct val="90000"/>
              </a:lnSpc>
            </a:pPr>
            <a:endParaRPr lang="es-ES" sz="2800" baseline="30000" dirty="0"/>
          </a:p>
          <a:p>
            <a:pPr>
              <a:lnSpc>
                <a:spcPct val="90000"/>
              </a:lnSpc>
            </a:pPr>
            <a:r>
              <a:rPr lang="es-ES" sz="2800" baseline="30000" dirty="0"/>
              <a:t>                        </a:t>
            </a:r>
            <a:r>
              <a:rPr lang="es-ES" sz="2800" dirty="0" smtClean="0"/>
              <a:t>;  IM</a:t>
            </a:r>
            <a:r>
              <a:rPr lang="es-ES" sz="2800" dirty="0"/>
              <a:t>= a-2bQ</a:t>
            </a:r>
          </a:p>
          <a:p>
            <a:pPr>
              <a:lnSpc>
                <a:spcPct val="90000"/>
              </a:lnSpc>
            </a:pPr>
            <a:endParaRPr lang="es-ES" sz="2800" dirty="0"/>
          </a:p>
          <a:p>
            <a:pPr algn="just">
              <a:lnSpc>
                <a:spcPct val="90000"/>
              </a:lnSpc>
            </a:pPr>
            <a:r>
              <a:rPr lang="es-ES" sz="2800" dirty="0"/>
              <a:t>Por tanto: si la demanda de mercado es una línea recta con pendiente negativa (-b) y ordenada en el origen a, el IM también es una línea recta, con la misma ordenada en el origen (a) y con el doble de pendiente (-2b).</a:t>
            </a:r>
          </a:p>
          <a:p>
            <a:pPr>
              <a:lnSpc>
                <a:spcPct val="90000"/>
              </a:lnSpc>
            </a:pPr>
            <a:endParaRPr lang="es-ES" sz="2800" dirty="0"/>
          </a:p>
        </p:txBody>
      </p:sp>
      <p:graphicFrame>
        <p:nvGraphicFramePr>
          <p:cNvPr id="506884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992188" y="2532063"/>
          <a:ext cx="1371600" cy="954087"/>
        </p:xfrm>
        <a:graphic>
          <a:graphicData uri="http://schemas.openxmlformats.org/presentationml/2006/ole">
            <p:oleObj spid="_x0000_s506884" name="Ecuación" r:id="rId4" imgW="583920" imgH="406080" progId="Equation.3">
              <p:embed/>
            </p:oleObj>
          </a:graphicData>
        </a:graphic>
      </p:graphicFrame>
      <p:sp>
        <p:nvSpPr>
          <p:cNvPr id="6" name="Rectangle 7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La decisión de producción del monopolista</a:t>
            </a:r>
            <a:r>
              <a:rPr lang="en-US" sz="36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C0993-9EED-48B2-9E17-2C2313FD5739}" type="slidenum">
              <a:rPr lang="es-ES"/>
              <a:pPr/>
              <a:t>12</a:t>
            </a:fld>
            <a:endParaRPr lang="es-ES"/>
          </a:p>
        </p:txBody>
      </p:sp>
      <p:sp>
        <p:nvSpPr>
          <p:cNvPr id="532484" name="Line 4"/>
          <p:cNvSpPr>
            <a:spLocks noChangeShapeType="1"/>
          </p:cNvSpPr>
          <p:nvPr/>
        </p:nvSpPr>
        <p:spPr bwMode="auto">
          <a:xfrm>
            <a:off x="3330575" y="614363"/>
            <a:ext cx="0" cy="2481262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86" name="Line 6"/>
          <p:cNvSpPr>
            <a:spLocks noChangeShapeType="1"/>
          </p:cNvSpPr>
          <p:nvPr/>
        </p:nvSpPr>
        <p:spPr bwMode="auto">
          <a:xfrm>
            <a:off x="3330575" y="3435350"/>
            <a:ext cx="0" cy="2195513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0" name="Freeform 10"/>
          <p:cNvSpPr>
            <a:spLocks/>
          </p:cNvSpPr>
          <p:nvPr/>
        </p:nvSpPr>
        <p:spPr bwMode="auto">
          <a:xfrm>
            <a:off x="3330575" y="1222375"/>
            <a:ext cx="3697288" cy="1873250"/>
          </a:xfrm>
          <a:custGeom>
            <a:avLst/>
            <a:gdLst/>
            <a:ahLst/>
            <a:cxnLst>
              <a:cxn ang="0">
                <a:pos x="0" y="1164"/>
              </a:cxn>
              <a:cxn ang="0">
                <a:pos x="1177" y="3"/>
              </a:cxn>
              <a:cxn ang="0">
                <a:pos x="2329" y="1180"/>
              </a:cxn>
            </a:cxnLst>
            <a:rect l="0" t="0" r="r" b="b"/>
            <a:pathLst>
              <a:path w="2329" h="1180">
                <a:moveTo>
                  <a:pt x="0" y="1164"/>
                </a:moveTo>
                <a:cubicBezTo>
                  <a:pt x="394" y="582"/>
                  <a:pt x="789" y="0"/>
                  <a:pt x="1177" y="3"/>
                </a:cubicBezTo>
                <a:cubicBezTo>
                  <a:pt x="1565" y="6"/>
                  <a:pt x="2137" y="984"/>
                  <a:pt x="2329" y="1180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2" name="Line 12"/>
          <p:cNvSpPr>
            <a:spLocks noChangeShapeType="1"/>
          </p:cNvSpPr>
          <p:nvPr/>
        </p:nvSpPr>
        <p:spPr bwMode="auto">
          <a:xfrm>
            <a:off x="3317875" y="3082925"/>
            <a:ext cx="5003800" cy="127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3" name="Line 13"/>
          <p:cNvSpPr>
            <a:spLocks noChangeShapeType="1"/>
          </p:cNvSpPr>
          <p:nvPr/>
        </p:nvSpPr>
        <p:spPr bwMode="auto">
          <a:xfrm>
            <a:off x="5173663" y="1214438"/>
            <a:ext cx="65087" cy="441642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4" name="Line 14"/>
          <p:cNvSpPr>
            <a:spLocks noChangeShapeType="1"/>
          </p:cNvSpPr>
          <p:nvPr/>
        </p:nvSpPr>
        <p:spPr bwMode="auto">
          <a:xfrm flipV="1">
            <a:off x="3330575" y="5526088"/>
            <a:ext cx="5108575" cy="77787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5" name="Line 15"/>
          <p:cNvSpPr>
            <a:spLocks noChangeShapeType="1"/>
          </p:cNvSpPr>
          <p:nvPr/>
        </p:nvSpPr>
        <p:spPr bwMode="auto">
          <a:xfrm>
            <a:off x="3317875" y="3565525"/>
            <a:ext cx="2613025" cy="275590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6" name="Line 16"/>
          <p:cNvSpPr>
            <a:spLocks noChangeShapeType="1"/>
          </p:cNvSpPr>
          <p:nvPr/>
        </p:nvSpPr>
        <p:spPr bwMode="auto">
          <a:xfrm>
            <a:off x="7002463" y="3082925"/>
            <a:ext cx="65087" cy="2455863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7" name="Line 17"/>
          <p:cNvSpPr>
            <a:spLocks noChangeShapeType="1"/>
          </p:cNvSpPr>
          <p:nvPr/>
        </p:nvSpPr>
        <p:spPr bwMode="auto">
          <a:xfrm>
            <a:off x="3317875" y="3552825"/>
            <a:ext cx="3749675" cy="19859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32498" name="Rectangle 18"/>
          <p:cNvSpPr>
            <a:spLocks noChangeArrowheads="1"/>
          </p:cNvSpPr>
          <p:nvPr/>
        </p:nvSpPr>
        <p:spPr bwMode="auto">
          <a:xfrm>
            <a:off x="295275" y="6107113"/>
            <a:ext cx="7658100" cy="5413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2000" i="1" dirty="0" err="1" smtClean="0">
                <a:solidFill>
                  <a:schemeClr val="tx2"/>
                </a:solidFill>
              </a:rPr>
              <a:t>Figura</a:t>
            </a:r>
            <a:r>
              <a:rPr lang="en-US" sz="2000" i="1" dirty="0" smtClean="0">
                <a:solidFill>
                  <a:schemeClr val="tx2"/>
                </a:solidFill>
              </a:rPr>
              <a:t> 3.</a:t>
            </a:r>
            <a:r>
              <a:rPr lang="en-US" sz="2000" dirty="0" smtClean="0">
                <a:solidFill>
                  <a:schemeClr val="tx2"/>
                </a:solidFill>
              </a:rPr>
              <a:t> </a:t>
            </a:r>
            <a:r>
              <a:rPr lang="en-US" sz="2000" dirty="0" err="1" smtClean="0">
                <a:solidFill>
                  <a:schemeClr val="tx2"/>
                </a:solidFill>
              </a:rPr>
              <a:t>Ingreso</a:t>
            </a:r>
            <a:r>
              <a:rPr lang="en-US" sz="2000" dirty="0" smtClean="0">
                <a:solidFill>
                  <a:schemeClr val="tx2"/>
                </a:solidFill>
              </a:rPr>
              <a:t> total, </a:t>
            </a:r>
            <a:r>
              <a:rPr lang="en-US" sz="2000" dirty="0" err="1" smtClean="0">
                <a:solidFill>
                  <a:schemeClr val="tx2"/>
                </a:solidFill>
              </a:rPr>
              <a:t>ingreso</a:t>
            </a:r>
            <a:r>
              <a:rPr lang="en-US" sz="2000" dirty="0" smtClean="0">
                <a:solidFill>
                  <a:schemeClr val="tx2"/>
                </a:solidFill>
              </a:rPr>
              <a:t> </a:t>
            </a:r>
            <a:r>
              <a:rPr lang="en-US" sz="2000" dirty="0" err="1" smtClean="0">
                <a:solidFill>
                  <a:schemeClr val="tx2"/>
                </a:solidFill>
              </a:rPr>
              <a:t>medio</a:t>
            </a:r>
            <a:r>
              <a:rPr lang="en-US" sz="2000" dirty="0" smtClean="0">
                <a:solidFill>
                  <a:schemeClr val="tx2"/>
                </a:solidFill>
              </a:rPr>
              <a:t> e </a:t>
            </a:r>
            <a:r>
              <a:rPr lang="en-US" sz="2000" dirty="0" err="1" smtClean="0">
                <a:solidFill>
                  <a:schemeClr val="tx2"/>
                </a:solidFill>
              </a:rPr>
              <a:t>ingreso</a:t>
            </a:r>
            <a:r>
              <a:rPr lang="en-US" sz="2000" dirty="0" smtClean="0">
                <a:solidFill>
                  <a:schemeClr val="tx2"/>
                </a:solidFill>
              </a:rPr>
              <a:t> marginal.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32500" name="Rectangle 20"/>
          <p:cNvSpPr>
            <a:spLocks noChangeArrowheads="1"/>
          </p:cNvSpPr>
          <p:nvPr/>
        </p:nvSpPr>
        <p:spPr bwMode="auto">
          <a:xfrm>
            <a:off x="1638300" y="900113"/>
            <a:ext cx="1477963" cy="450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       </a:t>
            </a:r>
            <a:endParaRPr lang="en-US" sz="1800" dirty="0" smtClean="0">
              <a:solidFill>
                <a:schemeClr val="tx2"/>
              </a:solidFill>
            </a:endParaRPr>
          </a:p>
          <a:p>
            <a:pPr algn="ctr"/>
            <a:endParaRPr lang="en-US" sz="1800" dirty="0" smtClean="0">
              <a:solidFill>
                <a:schemeClr val="tx2"/>
              </a:solidFill>
            </a:endParaRPr>
          </a:p>
          <a:p>
            <a:pPr algn="ctr"/>
            <a:endParaRPr lang="en-US" sz="1800" dirty="0" smtClean="0">
              <a:solidFill>
                <a:schemeClr val="tx2"/>
              </a:solidFill>
            </a:endParaRPr>
          </a:p>
          <a:p>
            <a:pPr algn="ctr"/>
            <a:r>
              <a:rPr lang="en-US" sz="1800" dirty="0" smtClean="0">
                <a:solidFill>
                  <a:schemeClr val="tx2"/>
                </a:solidFill>
              </a:rPr>
              <a:t>        I </a:t>
            </a:r>
            <a:r>
              <a:rPr lang="en-US" sz="1800" dirty="0">
                <a:solidFill>
                  <a:schemeClr val="tx2"/>
                </a:solidFill>
              </a:rPr>
              <a:t>(um)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 smtClean="0">
                <a:solidFill>
                  <a:schemeClr val="tx2"/>
                </a:solidFill>
              </a:rPr>
              <a:t>   I </a:t>
            </a:r>
            <a:r>
              <a:rPr lang="en-US" sz="1800" dirty="0" err="1">
                <a:solidFill>
                  <a:schemeClr val="tx2"/>
                </a:solidFill>
              </a:rPr>
              <a:t>máximo</a:t>
            </a: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532501" name="Rectangle 21"/>
          <p:cNvSpPr>
            <a:spLocks noChangeArrowheads="1"/>
          </p:cNvSpPr>
          <p:nvPr/>
        </p:nvSpPr>
        <p:spPr bwMode="auto">
          <a:xfrm>
            <a:off x="1781175" y="3984625"/>
            <a:ext cx="1295400" cy="398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IMe, IM (um/ud)</a:t>
            </a:r>
          </a:p>
        </p:txBody>
      </p:sp>
      <p:sp>
        <p:nvSpPr>
          <p:cNvPr id="532502" name="Rectangle 22"/>
          <p:cNvSpPr>
            <a:spLocks noChangeArrowheads="1"/>
          </p:cNvSpPr>
          <p:nvPr/>
        </p:nvSpPr>
        <p:spPr bwMode="auto">
          <a:xfrm>
            <a:off x="7747000" y="3351213"/>
            <a:ext cx="8763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Q (ud)</a:t>
            </a:r>
          </a:p>
        </p:txBody>
      </p:sp>
      <p:sp>
        <p:nvSpPr>
          <p:cNvPr id="532503" name="Rectangle 23"/>
          <p:cNvSpPr>
            <a:spLocks noChangeArrowheads="1"/>
          </p:cNvSpPr>
          <p:nvPr/>
        </p:nvSpPr>
        <p:spPr bwMode="auto">
          <a:xfrm>
            <a:off x="7845425" y="5735638"/>
            <a:ext cx="8763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Q (ud)</a:t>
            </a:r>
          </a:p>
        </p:txBody>
      </p:sp>
      <p:sp>
        <p:nvSpPr>
          <p:cNvPr id="532504" name="Rectangle 24"/>
          <p:cNvSpPr>
            <a:spLocks noChangeArrowheads="1"/>
          </p:cNvSpPr>
          <p:nvPr/>
        </p:nvSpPr>
        <p:spPr bwMode="auto">
          <a:xfrm>
            <a:off x="390525" y="5899150"/>
            <a:ext cx="6956425" cy="336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sz="1600"/>
              <a:t>                                                 0                             c/2                              c  </a:t>
            </a:r>
          </a:p>
        </p:txBody>
      </p:sp>
      <p:sp>
        <p:nvSpPr>
          <p:cNvPr id="532505" name="Rectangle 25"/>
          <p:cNvSpPr>
            <a:spLocks noChangeArrowheads="1"/>
          </p:cNvSpPr>
          <p:nvPr/>
        </p:nvSpPr>
        <p:spPr bwMode="auto">
          <a:xfrm>
            <a:off x="6029325" y="4678363"/>
            <a:ext cx="523875" cy="336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sz="1600"/>
              <a:t>IMe</a:t>
            </a:r>
          </a:p>
        </p:txBody>
      </p:sp>
      <p:sp>
        <p:nvSpPr>
          <p:cNvPr id="532506" name="Rectangle 26"/>
          <p:cNvSpPr>
            <a:spLocks noChangeArrowheads="1"/>
          </p:cNvSpPr>
          <p:nvPr/>
        </p:nvSpPr>
        <p:spPr bwMode="auto">
          <a:xfrm>
            <a:off x="3949700" y="4803775"/>
            <a:ext cx="411163" cy="336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sz="1600"/>
              <a:t>IM</a:t>
            </a:r>
          </a:p>
        </p:txBody>
      </p:sp>
      <p:sp>
        <p:nvSpPr>
          <p:cNvPr id="532507" name="Rectangle 27"/>
          <p:cNvSpPr>
            <a:spLocks noChangeArrowheads="1"/>
          </p:cNvSpPr>
          <p:nvPr/>
        </p:nvSpPr>
        <p:spPr bwMode="auto">
          <a:xfrm>
            <a:off x="3117850" y="3057525"/>
            <a:ext cx="431800" cy="384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0</a:t>
            </a:r>
          </a:p>
        </p:txBody>
      </p:sp>
      <p:sp>
        <p:nvSpPr>
          <p:cNvPr id="532508" name="Rectangle 28"/>
          <p:cNvSpPr>
            <a:spLocks noChangeArrowheads="1"/>
          </p:cNvSpPr>
          <p:nvPr/>
        </p:nvSpPr>
        <p:spPr bwMode="auto">
          <a:xfrm>
            <a:off x="6704013" y="3195638"/>
            <a:ext cx="431800" cy="384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532509" name="Line 29"/>
          <p:cNvSpPr>
            <a:spLocks noChangeShapeType="1"/>
          </p:cNvSpPr>
          <p:nvPr/>
        </p:nvSpPr>
        <p:spPr bwMode="auto">
          <a:xfrm flipH="1">
            <a:off x="3292475" y="1201738"/>
            <a:ext cx="18669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25" name="Rectangle 7"/>
          <p:cNvSpPr txBox="1">
            <a:spLocks noChangeArrowheads="1"/>
          </p:cNvSpPr>
          <p:nvPr/>
        </p:nvSpPr>
        <p:spPr>
          <a:xfrm>
            <a:off x="381000" y="-571500"/>
            <a:ext cx="8229600" cy="1143000"/>
          </a:xfrm>
          <a:prstGeom prst="rect">
            <a:avLst/>
          </a:prstGeom>
          <a:noFill/>
          <a:ln/>
        </p:spPr>
        <p:txBody>
          <a:bodyPr lIns="90488" tIns="44450" rIns="90488" bIns="44450" anchor="b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2.1. La decisión de producción del monopolista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6" name="Rectangle 27"/>
          <p:cNvSpPr>
            <a:spLocks noChangeArrowheads="1"/>
          </p:cNvSpPr>
          <p:nvPr/>
        </p:nvSpPr>
        <p:spPr bwMode="auto">
          <a:xfrm>
            <a:off x="2860675" y="3400425"/>
            <a:ext cx="431800" cy="384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0788D-57B9-4AEA-93AB-1F72AB9CB7CC}" type="slidenum">
              <a:rPr lang="es-ES"/>
              <a:pPr/>
              <a:t>13</a:t>
            </a:fld>
            <a:endParaRPr lang="es-ES"/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5825" y="3124200"/>
            <a:ext cx="8001000" cy="3733800"/>
          </a:xfrm>
          <a:noFill/>
          <a:ln/>
        </p:spPr>
        <p:txBody>
          <a:bodyPr lIns="90488" tIns="44450" rIns="90488" bIns="44450"/>
          <a:lstStyle/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800" dirty="0"/>
              <a:t>	</a:t>
            </a:r>
            <a:r>
              <a:rPr lang="en-US" sz="2400" dirty="0"/>
              <a:t>  </a:t>
            </a:r>
            <a:r>
              <a:rPr lang="en-US" sz="2400" dirty="0" smtClean="0"/>
              <a:t>6</a:t>
            </a:r>
            <a:r>
              <a:rPr lang="en-US" sz="2400" dirty="0"/>
              <a:t>	0	      </a:t>
            </a:r>
            <a:r>
              <a:rPr lang="en-US" sz="2400" dirty="0" smtClean="0"/>
              <a:t>0</a:t>
            </a:r>
            <a:r>
              <a:rPr lang="en-US" sz="2400" dirty="0"/>
              <a:t>	---	---</a:t>
            </a:r>
          </a:p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400" dirty="0"/>
              <a:t>	5	1	5	  </a:t>
            </a:r>
            <a:r>
              <a:rPr lang="en-US" sz="2400" dirty="0" smtClean="0"/>
              <a:t>5</a:t>
            </a:r>
            <a:r>
              <a:rPr lang="en-US" sz="2400" dirty="0"/>
              <a:t>	</a:t>
            </a:r>
            <a:r>
              <a:rPr lang="en-US" sz="2400" dirty="0" smtClean="0"/>
              <a:t>5</a:t>
            </a:r>
            <a:endParaRPr lang="en-US" sz="2400" dirty="0"/>
          </a:p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400" dirty="0"/>
              <a:t>	4	2	8	3	4</a:t>
            </a:r>
          </a:p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400" dirty="0"/>
              <a:t>	3	3	9	1	3</a:t>
            </a:r>
          </a:p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400" dirty="0"/>
              <a:t>	2	4	8	-1	2</a:t>
            </a:r>
          </a:p>
          <a:p>
            <a:pPr marL="0" indent="0">
              <a:lnSpc>
                <a:spcPct val="90000"/>
              </a:lnSpc>
              <a:spcBef>
                <a:spcPct val="30000"/>
              </a:spcBef>
              <a:buFontTx/>
              <a:buNone/>
              <a:tabLst>
                <a:tab pos="395288" algn="r"/>
                <a:tab pos="2000250" algn="r"/>
                <a:tab pos="4000500" algn="r"/>
                <a:tab pos="5600700" algn="r"/>
                <a:tab pos="7372350" algn="r"/>
              </a:tabLst>
            </a:pPr>
            <a:r>
              <a:rPr lang="en-US" sz="2400" dirty="0"/>
              <a:t>	1	5	5	-3	1</a:t>
            </a:r>
          </a:p>
        </p:txBody>
      </p:sp>
      <p:sp>
        <p:nvSpPr>
          <p:cNvPr id="98309" name="Rectangle 5"/>
          <p:cNvSpPr>
            <a:spLocks noChangeArrowheads="1"/>
          </p:cNvSpPr>
          <p:nvPr/>
        </p:nvSpPr>
        <p:spPr bwMode="auto">
          <a:xfrm>
            <a:off x="280988" y="1830388"/>
            <a:ext cx="8696325" cy="107465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>
              <a:tabLst>
                <a:tab pos="976313" algn="ctr"/>
                <a:tab pos="2508250" algn="ctr"/>
                <a:tab pos="4391025" algn="ctr"/>
                <a:tab pos="5994400" algn="ctr"/>
                <a:tab pos="7781925" algn="ctr"/>
              </a:tabLst>
            </a:pPr>
            <a:r>
              <a:rPr lang="en-US" sz="2400" b="1" dirty="0"/>
              <a:t>	</a:t>
            </a:r>
            <a:r>
              <a:rPr lang="en-US" sz="2000" dirty="0"/>
              <a:t>		</a:t>
            </a:r>
            <a:r>
              <a:rPr lang="en-US" sz="2000" dirty="0" err="1"/>
              <a:t>Ingreso</a:t>
            </a:r>
            <a:r>
              <a:rPr lang="en-US" sz="2000" dirty="0"/>
              <a:t>	</a:t>
            </a:r>
            <a:r>
              <a:rPr lang="en-US" sz="2000" dirty="0" err="1"/>
              <a:t>Ingreso</a:t>
            </a:r>
            <a:r>
              <a:rPr lang="en-US" sz="2000" dirty="0"/>
              <a:t>	</a:t>
            </a:r>
            <a:r>
              <a:rPr lang="en-US" sz="2000" dirty="0" err="1"/>
              <a:t>Ingreso</a:t>
            </a:r>
            <a:endParaRPr lang="en-US" sz="2000" dirty="0"/>
          </a:p>
          <a:p>
            <a:pPr eaLnBrk="0" hangingPunct="0">
              <a:tabLst>
                <a:tab pos="976313" algn="ctr"/>
                <a:tab pos="2508250" algn="ctr"/>
                <a:tab pos="4391025" algn="ctr"/>
                <a:tab pos="5994400" algn="ctr"/>
                <a:tab pos="7781925" algn="ctr"/>
              </a:tabLst>
            </a:pPr>
            <a:r>
              <a:rPr lang="en-US" sz="2000" dirty="0"/>
              <a:t>	</a:t>
            </a:r>
            <a:r>
              <a:rPr lang="en-US" sz="2000" dirty="0" err="1"/>
              <a:t>Precio</a:t>
            </a:r>
            <a:r>
              <a:rPr lang="en-US" sz="2000" dirty="0"/>
              <a:t>	</a:t>
            </a:r>
            <a:r>
              <a:rPr lang="en-US" sz="2000" dirty="0" err="1"/>
              <a:t>Cantidad</a:t>
            </a:r>
            <a:r>
              <a:rPr lang="en-US" sz="2000" dirty="0"/>
              <a:t>	total	marginal	</a:t>
            </a:r>
            <a:r>
              <a:rPr lang="en-US" sz="2000" dirty="0" err="1"/>
              <a:t>medio</a:t>
            </a:r>
            <a:endParaRPr lang="en-US" sz="2000" dirty="0"/>
          </a:p>
          <a:p>
            <a:pPr eaLnBrk="0" hangingPunct="0">
              <a:tabLst>
                <a:tab pos="976313" algn="ctr"/>
                <a:tab pos="2508250" algn="ctr"/>
                <a:tab pos="4391025" algn="ctr"/>
                <a:tab pos="5994400" algn="ctr"/>
                <a:tab pos="7781925" algn="ctr"/>
              </a:tabLst>
            </a:pPr>
            <a:r>
              <a:rPr lang="en-US" sz="2000" dirty="0"/>
              <a:t>	</a:t>
            </a:r>
            <a:r>
              <a:rPr lang="en-US" sz="2000" dirty="0" smtClean="0"/>
              <a:t>P(€/</a:t>
            </a:r>
            <a:r>
              <a:rPr lang="en-US" sz="2000" dirty="0" err="1" smtClean="0"/>
              <a:t>ud</a:t>
            </a:r>
            <a:r>
              <a:rPr lang="en-US" sz="2000" dirty="0" smtClean="0"/>
              <a:t>)</a:t>
            </a:r>
            <a:r>
              <a:rPr lang="en-US" sz="2000" dirty="0"/>
              <a:t>	</a:t>
            </a:r>
            <a:r>
              <a:rPr lang="en-US" sz="2000" dirty="0" smtClean="0"/>
              <a:t>Q (</a:t>
            </a:r>
            <a:r>
              <a:rPr lang="en-US" sz="2000" dirty="0" err="1" smtClean="0"/>
              <a:t>ud</a:t>
            </a:r>
            <a:r>
              <a:rPr lang="en-US" sz="2000" dirty="0" smtClean="0"/>
              <a:t>)</a:t>
            </a:r>
            <a:r>
              <a:rPr lang="en-US" sz="2000" dirty="0"/>
              <a:t>	</a:t>
            </a:r>
            <a:r>
              <a:rPr lang="en-US" sz="2000" dirty="0" smtClean="0"/>
              <a:t>I (€)</a:t>
            </a:r>
            <a:r>
              <a:rPr lang="en-US" sz="2000" dirty="0"/>
              <a:t>	</a:t>
            </a:r>
            <a:r>
              <a:rPr lang="en-US" sz="2000" dirty="0" smtClean="0"/>
              <a:t>IM(€/</a:t>
            </a:r>
            <a:r>
              <a:rPr lang="en-US" sz="2000" dirty="0" err="1" smtClean="0"/>
              <a:t>ud</a:t>
            </a:r>
            <a:r>
              <a:rPr lang="en-US" sz="2000" dirty="0" smtClean="0"/>
              <a:t>)</a:t>
            </a:r>
            <a:r>
              <a:rPr lang="en-US" sz="2000" dirty="0"/>
              <a:t>	</a:t>
            </a:r>
            <a:r>
              <a:rPr lang="en-US" sz="2000" dirty="0" err="1" smtClean="0"/>
              <a:t>IMe</a:t>
            </a:r>
            <a:r>
              <a:rPr lang="en-US" sz="2000" dirty="0" smtClean="0"/>
              <a:t>(€/</a:t>
            </a:r>
            <a:r>
              <a:rPr lang="en-US" sz="2000" dirty="0" err="1" smtClean="0"/>
              <a:t>ud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98310" name="Line 6"/>
          <p:cNvSpPr>
            <a:spLocks noChangeShapeType="1"/>
          </p:cNvSpPr>
          <p:nvPr/>
        </p:nvSpPr>
        <p:spPr bwMode="auto">
          <a:xfrm>
            <a:off x="639763" y="3067050"/>
            <a:ext cx="8266112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8311" name="Rectangle 7"/>
          <p:cNvSpPr>
            <a:spLocks noChangeArrowheads="1"/>
          </p:cNvSpPr>
          <p:nvPr/>
        </p:nvSpPr>
        <p:spPr bwMode="auto">
          <a:xfrm>
            <a:off x="352425" y="1060450"/>
            <a:ext cx="9144000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>
              <a:spcAft>
                <a:spcPts val="1800"/>
              </a:spcAft>
            </a:pPr>
            <a:r>
              <a:rPr lang="en-US" sz="2400" dirty="0" err="1">
                <a:solidFill>
                  <a:srgbClr val="FF0000"/>
                </a:solidFill>
              </a:rPr>
              <a:t>Práctica</a:t>
            </a:r>
            <a:r>
              <a:rPr lang="en-US" sz="2400" dirty="0">
                <a:solidFill>
                  <a:srgbClr val="FF0000"/>
                </a:solidFill>
              </a:rPr>
              <a:t> 1</a:t>
            </a:r>
            <a:r>
              <a:rPr lang="en-US" sz="2400" dirty="0">
                <a:solidFill>
                  <a:schemeClr val="tx2"/>
                </a:solidFill>
              </a:rPr>
              <a:t>. </a:t>
            </a:r>
            <a:r>
              <a:rPr lang="en-US" sz="2400" dirty="0" err="1">
                <a:solidFill>
                  <a:schemeClr val="tx2"/>
                </a:solidFill>
              </a:rPr>
              <a:t>Considere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una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demanda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mercado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smtClean="0">
                <a:solidFill>
                  <a:schemeClr val="tx2"/>
                </a:solidFill>
              </a:rPr>
              <a:t>D</a:t>
            </a:r>
            <a:r>
              <a:rPr lang="en-US" sz="2400" dirty="0">
                <a:solidFill>
                  <a:schemeClr val="tx2"/>
                </a:solidFill>
              </a:rPr>
              <a:t>: P=6-Q. Determine y </a:t>
            </a:r>
            <a:r>
              <a:rPr lang="en-US" sz="2400" dirty="0" err="1">
                <a:solidFill>
                  <a:schemeClr val="tx2"/>
                </a:solidFill>
              </a:rPr>
              <a:t>represente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smtClean="0">
                <a:solidFill>
                  <a:schemeClr val="tx2"/>
                </a:solidFill>
              </a:rPr>
              <a:t>I,IM </a:t>
            </a:r>
            <a:r>
              <a:rPr lang="en-US" sz="2400" dirty="0">
                <a:solidFill>
                  <a:schemeClr val="tx2"/>
                </a:solidFill>
              </a:rPr>
              <a:t>e </a:t>
            </a:r>
            <a:r>
              <a:rPr lang="en-US" sz="2400" dirty="0" err="1" smtClean="0">
                <a:solidFill>
                  <a:schemeClr val="tx2"/>
                </a:solidFill>
              </a:rPr>
              <a:t>Ime</a:t>
            </a:r>
            <a:endParaRPr lang="en-US" sz="2400" dirty="0" smtClean="0">
              <a:solidFill>
                <a:schemeClr val="tx2"/>
              </a:solidFill>
            </a:endParaRPr>
          </a:p>
          <a:p>
            <a:r>
              <a:rPr lang="en-US" sz="2000" dirty="0" err="1" smtClean="0">
                <a:solidFill>
                  <a:schemeClr val="tx2"/>
                </a:solidFill>
              </a:rPr>
              <a:t>Tabla</a:t>
            </a:r>
            <a:r>
              <a:rPr lang="en-US" sz="2000" dirty="0" smtClean="0">
                <a:solidFill>
                  <a:schemeClr val="tx2"/>
                </a:solidFill>
              </a:rPr>
              <a:t> 1</a:t>
            </a:r>
          </a:p>
          <a:p>
            <a:r>
              <a:rPr lang="en-US" sz="2000" i="1" dirty="0" err="1" smtClean="0">
                <a:solidFill>
                  <a:schemeClr val="tx2"/>
                </a:solidFill>
              </a:rPr>
              <a:t>Información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sobre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precio</a:t>
            </a:r>
            <a:r>
              <a:rPr lang="en-US" sz="2000" i="1" dirty="0" smtClean="0">
                <a:solidFill>
                  <a:schemeClr val="tx2"/>
                </a:solidFill>
              </a:rPr>
              <a:t> y </a:t>
            </a:r>
            <a:r>
              <a:rPr lang="en-US" sz="2000" i="1" dirty="0" err="1" smtClean="0">
                <a:solidFill>
                  <a:schemeClr val="tx2"/>
                </a:solidFill>
              </a:rPr>
              <a:t>cantidades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vendidas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por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una</a:t>
            </a:r>
            <a:r>
              <a:rPr lang="en-US" sz="2000" i="1" dirty="0" smtClean="0">
                <a:solidFill>
                  <a:schemeClr val="tx2"/>
                </a:solidFill>
              </a:rPr>
              <a:t> </a:t>
            </a:r>
            <a:r>
              <a:rPr lang="en-US" sz="2000" i="1" dirty="0" err="1" smtClean="0">
                <a:solidFill>
                  <a:schemeClr val="tx2"/>
                </a:solidFill>
              </a:rPr>
              <a:t>empresa</a:t>
            </a:r>
            <a:endParaRPr lang="en-US" sz="2000" i="1" dirty="0">
              <a:solidFill>
                <a:schemeClr val="tx2"/>
              </a:solidFill>
            </a:endParaRPr>
          </a:p>
        </p:txBody>
      </p:sp>
      <p:sp>
        <p:nvSpPr>
          <p:cNvPr id="98313" name="Line 9"/>
          <p:cNvSpPr>
            <a:spLocks noChangeShapeType="1"/>
          </p:cNvSpPr>
          <p:nvPr/>
        </p:nvSpPr>
        <p:spPr bwMode="auto">
          <a:xfrm>
            <a:off x="647700" y="5821363"/>
            <a:ext cx="8266113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544513" y="1866900"/>
            <a:ext cx="8266112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8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619125" y="6381750"/>
            <a:ext cx="6648450" cy="476250"/>
          </a:xfrm>
        </p:spPr>
        <p:txBody>
          <a:bodyPr/>
          <a:lstStyle/>
          <a:p>
            <a:r>
              <a:rPr lang="es-ES" sz="1800" i="1" dirty="0" smtClean="0"/>
              <a:t>Figura 4</a:t>
            </a:r>
            <a:r>
              <a:rPr lang="es-ES" sz="1800" dirty="0" smtClean="0"/>
              <a:t>. Ingreso medio e ingreso marginal (práctica 1).</a:t>
            </a:r>
            <a:endParaRPr lang="es-ES" sz="1800" dirty="0"/>
          </a:p>
        </p:txBody>
      </p:sp>
      <p:sp>
        <p:nvSpPr>
          <p:cNvPr id="32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7C523-AF6A-40C9-9872-BCBED79E9025}" type="slidenum">
              <a:rPr lang="es-ES"/>
              <a:pPr/>
              <a:t>14</a:t>
            </a:fld>
            <a:endParaRPr lang="es-ES"/>
          </a:p>
        </p:txBody>
      </p:sp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>
          <a:xfrm>
            <a:off x="157163" y="0"/>
            <a:ext cx="8529637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200" dirty="0" err="1">
                <a:solidFill>
                  <a:srgbClr val="FF0000"/>
                </a:solidFill>
              </a:rPr>
              <a:t>Práctica</a:t>
            </a:r>
            <a:r>
              <a:rPr lang="en-US" sz="3200" dirty="0">
                <a:solidFill>
                  <a:srgbClr val="FF0000"/>
                </a:solidFill>
              </a:rPr>
              <a:t> 1.</a:t>
            </a:r>
            <a:r>
              <a:rPr lang="en-US" sz="3200" dirty="0"/>
              <a:t> </a:t>
            </a:r>
            <a:r>
              <a:rPr lang="en-US" sz="3200" dirty="0" err="1" smtClean="0"/>
              <a:t>Representación</a:t>
            </a:r>
            <a:r>
              <a:rPr lang="en-US" sz="3200" dirty="0" smtClean="0"/>
              <a:t> </a:t>
            </a:r>
            <a:r>
              <a:rPr lang="en-US" sz="3200" dirty="0" err="1" smtClean="0"/>
              <a:t>gráfica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6260" name="Line 4"/>
          <p:cNvSpPr>
            <a:spLocks noChangeShapeType="1"/>
          </p:cNvSpPr>
          <p:nvPr/>
        </p:nvSpPr>
        <p:spPr bwMode="auto">
          <a:xfrm>
            <a:off x="2209800" y="173513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6261" name="Line 5"/>
          <p:cNvSpPr>
            <a:spLocks noChangeShapeType="1"/>
          </p:cNvSpPr>
          <p:nvPr/>
        </p:nvSpPr>
        <p:spPr bwMode="auto">
          <a:xfrm>
            <a:off x="2219325" y="6007100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96262" name="Rectangle 6"/>
          <p:cNvSpPr>
            <a:spLocks noChangeArrowheads="1"/>
          </p:cNvSpPr>
          <p:nvPr/>
        </p:nvSpPr>
        <p:spPr bwMode="auto">
          <a:xfrm>
            <a:off x="6546850" y="5919788"/>
            <a:ext cx="12969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sp>
        <p:nvSpPr>
          <p:cNvPr id="96263" name="Rectangle 7"/>
          <p:cNvSpPr>
            <a:spLocks noChangeArrowheads="1"/>
          </p:cNvSpPr>
          <p:nvPr/>
        </p:nvSpPr>
        <p:spPr bwMode="auto">
          <a:xfrm>
            <a:off x="18986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0</a:t>
            </a:r>
          </a:p>
        </p:txBody>
      </p:sp>
      <p:sp>
        <p:nvSpPr>
          <p:cNvPr id="96264" name="Rectangle 8"/>
          <p:cNvSpPr>
            <a:spLocks noChangeArrowheads="1"/>
          </p:cNvSpPr>
          <p:nvPr/>
        </p:nvSpPr>
        <p:spPr bwMode="auto">
          <a:xfrm>
            <a:off x="1898650" y="53276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</a:t>
            </a:r>
          </a:p>
        </p:txBody>
      </p:sp>
      <p:sp>
        <p:nvSpPr>
          <p:cNvPr id="96265" name="Rectangle 9"/>
          <p:cNvSpPr>
            <a:spLocks noChangeArrowheads="1"/>
          </p:cNvSpPr>
          <p:nvPr/>
        </p:nvSpPr>
        <p:spPr bwMode="auto">
          <a:xfrm>
            <a:off x="1898650" y="47180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2</a:t>
            </a:r>
          </a:p>
        </p:txBody>
      </p:sp>
      <p:sp>
        <p:nvSpPr>
          <p:cNvPr id="96266" name="Rectangle 10"/>
          <p:cNvSpPr>
            <a:spLocks noChangeArrowheads="1"/>
          </p:cNvSpPr>
          <p:nvPr/>
        </p:nvSpPr>
        <p:spPr bwMode="auto">
          <a:xfrm>
            <a:off x="1893888" y="41084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3</a:t>
            </a:r>
          </a:p>
        </p:txBody>
      </p:sp>
      <p:sp>
        <p:nvSpPr>
          <p:cNvPr id="96267" name="Rectangle 11"/>
          <p:cNvSpPr>
            <a:spLocks noChangeArrowheads="1"/>
          </p:cNvSpPr>
          <p:nvPr/>
        </p:nvSpPr>
        <p:spPr bwMode="auto">
          <a:xfrm>
            <a:off x="366713" y="1593850"/>
            <a:ext cx="1309687" cy="822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 dirty="0" smtClean="0"/>
              <a:t>Euros </a:t>
            </a:r>
            <a:r>
              <a:rPr lang="en-US" sz="1600" b="1" dirty="0" err="1"/>
              <a:t>por</a:t>
            </a:r>
            <a:endParaRPr lang="en-US" sz="1600" b="1" dirty="0"/>
          </a:p>
          <a:p>
            <a:pPr algn="ctr" eaLnBrk="0" hangingPunct="0"/>
            <a:r>
              <a:rPr lang="en-US" sz="1600" b="1" dirty="0" err="1"/>
              <a:t>unidad</a:t>
            </a:r>
            <a:r>
              <a:rPr lang="en-US" sz="1600" b="1" dirty="0"/>
              <a:t> de</a:t>
            </a:r>
          </a:p>
          <a:p>
            <a:pPr algn="ctr" eaLnBrk="0" hangingPunct="0"/>
            <a:r>
              <a:rPr lang="en-US" sz="1600" b="1" dirty="0" err="1"/>
              <a:t>producción</a:t>
            </a:r>
            <a:endParaRPr lang="en-US" sz="1600" b="1" dirty="0"/>
          </a:p>
        </p:txBody>
      </p:sp>
      <p:sp>
        <p:nvSpPr>
          <p:cNvPr id="96268" name="Rectangle 12"/>
          <p:cNvSpPr>
            <a:spLocks noChangeArrowheads="1"/>
          </p:cNvSpPr>
          <p:nvPr/>
        </p:nvSpPr>
        <p:spPr bwMode="auto">
          <a:xfrm>
            <a:off x="25844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</a:t>
            </a:r>
          </a:p>
        </p:txBody>
      </p:sp>
      <p:sp>
        <p:nvSpPr>
          <p:cNvPr id="96269" name="Rectangle 13"/>
          <p:cNvSpPr>
            <a:spLocks noChangeArrowheads="1"/>
          </p:cNvSpPr>
          <p:nvPr/>
        </p:nvSpPr>
        <p:spPr bwMode="auto">
          <a:xfrm>
            <a:off x="31940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2</a:t>
            </a:r>
          </a:p>
        </p:txBody>
      </p:sp>
      <p:sp>
        <p:nvSpPr>
          <p:cNvPr id="96270" name="Rectangle 14"/>
          <p:cNvSpPr>
            <a:spLocks noChangeArrowheads="1"/>
          </p:cNvSpPr>
          <p:nvPr/>
        </p:nvSpPr>
        <p:spPr bwMode="auto">
          <a:xfrm>
            <a:off x="38036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3</a:t>
            </a:r>
          </a:p>
        </p:txBody>
      </p:sp>
      <p:sp>
        <p:nvSpPr>
          <p:cNvPr id="96271" name="Rectangle 15"/>
          <p:cNvSpPr>
            <a:spLocks noChangeArrowheads="1"/>
          </p:cNvSpPr>
          <p:nvPr/>
        </p:nvSpPr>
        <p:spPr bwMode="auto">
          <a:xfrm>
            <a:off x="44132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4</a:t>
            </a:r>
          </a:p>
        </p:txBody>
      </p:sp>
      <p:sp>
        <p:nvSpPr>
          <p:cNvPr id="96272" name="Rectangle 16"/>
          <p:cNvSpPr>
            <a:spLocks noChangeArrowheads="1"/>
          </p:cNvSpPr>
          <p:nvPr/>
        </p:nvSpPr>
        <p:spPr bwMode="auto">
          <a:xfrm>
            <a:off x="50228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5</a:t>
            </a:r>
          </a:p>
        </p:txBody>
      </p:sp>
      <p:sp>
        <p:nvSpPr>
          <p:cNvPr id="96273" name="Rectangle 17"/>
          <p:cNvSpPr>
            <a:spLocks noChangeArrowheads="1"/>
          </p:cNvSpPr>
          <p:nvPr/>
        </p:nvSpPr>
        <p:spPr bwMode="auto">
          <a:xfrm>
            <a:off x="56324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6</a:t>
            </a:r>
          </a:p>
        </p:txBody>
      </p:sp>
      <p:sp>
        <p:nvSpPr>
          <p:cNvPr id="96274" name="Rectangle 18"/>
          <p:cNvSpPr>
            <a:spLocks noChangeArrowheads="1"/>
          </p:cNvSpPr>
          <p:nvPr/>
        </p:nvSpPr>
        <p:spPr bwMode="auto">
          <a:xfrm>
            <a:off x="6242050" y="5937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7</a:t>
            </a:r>
          </a:p>
        </p:txBody>
      </p:sp>
      <p:sp>
        <p:nvSpPr>
          <p:cNvPr id="96275" name="Rectangle 19"/>
          <p:cNvSpPr>
            <a:spLocks noChangeArrowheads="1"/>
          </p:cNvSpPr>
          <p:nvPr/>
        </p:nvSpPr>
        <p:spPr bwMode="auto">
          <a:xfrm>
            <a:off x="1893888" y="34988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4</a:t>
            </a:r>
          </a:p>
        </p:txBody>
      </p:sp>
      <p:sp>
        <p:nvSpPr>
          <p:cNvPr id="96276" name="Rectangle 20"/>
          <p:cNvSpPr>
            <a:spLocks noChangeArrowheads="1"/>
          </p:cNvSpPr>
          <p:nvPr/>
        </p:nvSpPr>
        <p:spPr bwMode="auto">
          <a:xfrm>
            <a:off x="1893888" y="28892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5</a:t>
            </a:r>
          </a:p>
        </p:txBody>
      </p:sp>
      <p:sp>
        <p:nvSpPr>
          <p:cNvPr id="96277" name="Rectangle 21"/>
          <p:cNvSpPr>
            <a:spLocks noChangeArrowheads="1"/>
          </p:cNvSpPr>
          <p:nvPr/>
        </p:nvSpPr>
        <p:spPr bwMode="auto">
          <a:xfrm>
            <a:off x="1893888" y="22796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6</a:t>
            </a:r>
          </a:p>
        </p:txBody>
      </p:sp>
      <p:sp>
        <p:nvSpPr>
          <p:cNvPr id="96278" name="Rectangle 22"/>
          <p:cNvSpPr>
            <a:spLocks noChangeArrowheads="1"/>
          </p:cNvSpPr>
          <p:nvPr/>
        </p:nvSpPr>
        <p:spPr bwMode="auto">
          <a:xfrm>
            <a:off x="1893888" y="167005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7</a:t>
            </a:r>
          </a:p>
        </p:txBody>
      </p:sp>
      <p:grpSp>
        <p:nvGrpSpPr>
          <p:cNvPr id="96285" name="Group 29"/>
          <p:cNvGrpSpPr>
            <a:grpSpLocks/>
          </p:cNvGrpSpPr>
          <p:nvPr/>
        </p:nvGrpSpPr>
        <p:grpSpPr bwMode="auto">
          <a:xfrm>
            <a:off x="2236788" y="2541588"/>
            <a:ext cx="6546850" cy="3452812"/>
            <a:chOff x="1409" y="1601"/>
            <a:chExt cx="4124" cy="2175"/>
          </a:xfrm>
        </p:grpSpPr>
        <p:sp>
          <p:nvSpPr>
            <p:cNvPr id="96279" name="Line 23"/>
            <p:cNvSpPr>
              <a:spLocks noChangeShapeType="1"/>
            </p:cNvSpPr>
            <p:nvPr/>
          </p:nvSpPr>
          <p:spPr bwMode="auto">
            <a:xfrm>
              <a:off x="1409" y="1601"/>
              <a:ext cx="2223" cy="2175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6280" name="Rectangle 24"/>
            <p:cNvSpPr>
              <a:spLocks noChangeArrowheads="1"/>
            </p:cNvSpPr>
            <p:nvPr/>
          </p:nvSpPr>
          <p:spPr bwMode="auto">
            <a:xfrm>
              <a:off x="2819" y="2183"/>
              <a:ext cx="271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/>
                <a:t>Ingreso medio (demanda de mercado)</a:t>
              </a:r>
            </a:p>
          </p:txBody>
        </p:sp>
        <p:sp>
          <p:nvSpPr>
            <p:cNvPr id="96281" name="Line 25"/>
            <p:cNvSpPr>
              <a:spLocks noChangeShapeType="1"/>
            </p:cNvSpPr>
            <p:nvPr/>
          </p:nvSpPr>
          <p:spPr bwMode="auto">
            <a:xfrm flipH="1">
              <a:off x="2721" y="2513"/>
              <a:ext cx="415" cy="25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96286" name="Group 30"/>
          <p:cNvGrpSpPr>
            <a:grpSpLocks/>
          </p:cNvGrpSpPr>
          <p:nvPr/>
        </p:nvGrpSpPr>
        <p:grpSpPr bwMode="auto">
          <a:xfrm>
            <a:off x="2236788" y="2541588"/>
            <a:ext cx="1928812" cy="3910012"/>
            <a:chOff x="1409" y="1601"/>
            <a:chExt cx="1215" cy="2463"/>
          </a:xfrm>
        </p:grpSpPr>
        <p:sp>
          <p:nvSpPr>
            <p:cNvPr id="96282" name="Line 26"/>
            <p:cNvSpPr>
              <a:spLocks noChangeShapeType="1"/>
            </p:cNvSpPr>
            <p:nvPr/>
          </p:nvSpPr>
          <p:spPr bwMode="auto">
            <a:xfrm>
              <a:off x="1409" y="1601"/>
              <a:ext cx="1215" cy="2463"/>
            </a:xfrm>
            <a:prstGeom prst="line">
              <a:avLst/>
            </a:prstGeom>
            <a:noFill/>
            <a:ln w="50800">
              <a:solidFill>
                <a:srgbClr val="8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6283" name="Rectangle 27"/>
            <p:cNvSpPr>
              <a:spLocks noChangeArrowheads="1"/>
            </p:cNvSpPr>
            <p:nvPr/>
          </p:nvSpPr>
          <p:spPr bwMode="auto">
            <a:xfrm>
              <a:off x="1437" y="3261"/>
              <a:ext cx="648" cy="36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Ingreso</a:t>
              </a:r>
            </a:p>
            <a:p>
              <a:pPr eaLnBrk="0" hangingPunct="0"/>
              <a:r>
                <a:rPr lang="en-US" sz="1600" b="1"/>
                <a:t>marginal</a:t>
              </a:r>
            </a:p>
          </p:txBody>
        </p:sp>
        <p:sp>
          <p:nvSpPr>
            <p:cNvPr id="96284" name="Line 28"/>
            <p:cNvSpPr>
              <a:spLocks noChangeShapeType="1"/>
            </p:cNvSpPr>
            <p:nvPr/>
          </p:nvSpPr>
          <p:spPr bwMode="auto">
            <a:xfrm flipV="1">
              <a:off x="1937" y="3009"/>
              <a:ext cx="111" cy="271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6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C1C-F4D9-4B2F-95C8-C122A5D54777}" type="slidenum">
              <a:rPr lang="es-ES"/>
              <a:pPr/>
              <a:t>15</a:t>
            </a:fld>
            <a:endParaRPr lang="es-ES"/>
          </a:p>
        </p:txBody>
      </p:sp>
      <p:sp>
        <p:nvSpPr>
          <p:cNvPr id="10035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035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035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271463" y="1371600"/>
            <a:ext cx="8224837" cy="4224338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 err="1"/>
              <a:t>Observaciones</a:t>
            </a:r>
            <a:r>
              <a:rPr lang="en-US" dirty="0"/>
              <a:t>:</a:t>
            </a:r>
          </a:p>
          <a:p>
            <a:pPr algn="just"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dirty="0"/>
              <a:t>	1)	 </a:t>
            </a:r>
            <a:r>
              <a:rPr lang="en-US" sz="2800" dirty="0" smtClean="0"/>
              <a:t>Al </a:t>
            </a:r>
            <a:r>
              <a:rPr lang="en-US" sz="2800" dirty="0" err="1" smtClean="0"/>
              <a:t>monopolista</a:t>
            </a:r>
            <a:r>
              <a:rPr lang="en-US" sz="2800" dirty="0" smtClean="0"/>
              <a:t> le </a:t>
            </a:r>
            <a:r>
              <a:rPr lang="en-US" sz="2800" dirty="0" err="1" smtClean="0"/>
              <a:t>interesará</a:t>
            </a:r>
            <a:r>
              <a:rPr lang="en-US" sz="2800" dirty="0" smtClean="0"/>
              <a:t> </a:t>
            </a:r>
            <a:r>
              <a:rPr lang="en-US" sz="2800" dirty="0" err="1" smtClean="0"/>
              <a:t>situarse</a:t>
            </a:r>
            <a:r>
              <a:rPr lang="en-US" sz="2800" dirty="0" smtClean="0"/>
              <a:t> en el </a:t>
            </a:r>
            <a:r>
              <a:rPr lang="en-US" sz="2800" dirty="0" err="1" smtClean="0"/>
              <a:t>tramo</a:t>
            </a:r>
            <a:r>
              <a:rPr lang="en-US" sz="2800" dirty="0" smtClean="0"/>
              <a:t> </a:t>
            </a:r>
            <a:r>
              <a:rPr lang="en-US" sz="2800" dirty="0" err="1" smtClean="0"/>
              <a:t>elástico</a:t>
            </a:r>
            <a:r>
              <a:rPr lang="en-US" sz="2800" dirty="0" smtClean="0"/>
              <a:t> de la </a:t>
            </a:r>
            <a:r>
              <a:rPr lang="en-US" sz="2800" dirty="0" err="1" smtClean="0"/>
              <a:t>demanda</a:t>
            </a:r>
            <a:r>
              <a:rPr lang="en-US" sz="2800" dirty="0" smtClean="0"/>
              <a:t>, </a:t>
            </a:r>
            <a:r>
              <a:rPr lang="en-US" sz="2800" dirty="0" err="1" smtClean="0"/>
              <a:t>por</a:t>
            </a:r>
            <a:r>
              <a:rPr lang="en-US" sz="2800" dirty="0" smtClean="0"/>
              <a:t> </a:t>
            </a:r>
            <a:r>
              <a:rPr lang="en-US" sz="2800" dirty="0" err="1" smtClean="0"/>
              <a:t>tanto</a:t>
            </a:r>
            <a:r>
              <a:rPr lang="en-US" sz="2800" dirty="0" smtClean="0"/>
              <a:t> p</a:t>
            </a:r>
            <a:r>
              <a:rPr lang="es-ES" sz="2800" dirty="0" smtClean="0"/>
              <a:t>ara </a:t>
            </a:r>
            <a:r>
              <a:rPr lang="es-ES" sz="2800" dirty="0"/>
              <a:t>incrementar las ventas, el precio debe disminuir (la demanda </a:t>
            </a:r>
            <a:r>
              <a:rPr lang="es-ES" sz="2800" dirty="0" smtClean="0"/>
              <a:t>D </a:t>
            </a:r>
            <a:r>
              <a:rPr lang="es-ES" sz="2800" dirty="0"/>
              <a:t>o </a:t>
            </a:r>
            <a:r>
              <a:rPr lang="es-ES" sz="2800" dirty="0" err="1"/>
              <a:t>IMe</a:t>
            </a:r>
            <a:r>
              <a:rPr lang="es-ES" sz="2800" dirty="0"/>
              <a:t> tiene pendiente negativa).</a:t>
            </a:r>
            <a:endParaRPr lang="en-US" sz="2800" dirty="0"/>
          </a:p>
          <a:p>
            <a:pPr algn="just"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dirty="0"/>
              <a:t>	</a:t>
            </a:r>
            <a:r>
              <a:rPr lang="en-US" sz="2800" dirty="0"/>
              <a:t>2)	</a:t>
            </a:r>
            <a:r>
              <a:rPr lang="en-US" sz="2800" dirty="0" smtClean="0"/>
              <a:t>El IM </a:t>
            </a:r>
            <a:r>
              <a:rPr lang="en-US" sz="2800" dirty="0" err="1" smtClean="0"/>
              <a:t>es</a:t>
            </a:r>
            <a:r>
              <a:rPr lang="en-US" sz="2800" dirty="0" smtClean="0"/>
              <a:t> inferior al P (IM </a:t>
            </a:r>
            <a:r>
              <a:rPr lang="en-US" sz="2800" dirty="0"/>
              <a:t>&lt; </a:t>
            </a:r>
            <a:r>
              <a:rPr lang="en-US" sz="2800" dirty="0" smtClean="0"/>
              <a:t>P, la </a:t>
            </a:r>
            <a:r>
              <a:rPr lang="en-US" sz="2800" dirty="0" err="1"/>
              <a:t>función</a:t>
            </a:r>
            <a:r>
              <a:rPr lang="en-US" sz="2800" dirty="0"/>
              <a:t> IM </a:t>
            </a:r>
            <a:r>
              <a:rPr lang="en-US" sz="2800" dirty="0" err="1"/>
              <a:t>tiene</a:t>
            </a:r>
            <a:r>
              <a:rPr lang="en-US" sz="2800" dirty="0"/>
              <a:t> el </a:t>
            </a:r>
            <a:r>
              <a:rPr lang="en-US" sz="2800" dirty="0" err="1"/>
              <a:t>doble</a:t>
            </a:r>
            <a:r>
              <a:rPr lang="en-US" sz="2800" dirty="0"/>
              <a:t> de </a:t>
            </a:r>
            <a:r>
              <a:rPr lang="en-US" sz="2800" dirty="0" err="1"/>
              <a:t>pendiente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la </a:t>
            </a:r>
            <a:r>
              <a:rPr lang="en-US" sz="2800" dirty="0" err="1"/>
              <a:t>función</a:t>
            </a:r>
            <a:r>
              <a:rPr lang="en-US" sz="2800" dirty="0"/>
              <a:t> </a:t>
            </a:r>
            <a:r>
              <a:rPr lang="en-US" sz="2800" dirty="0" err="1"/>
              <a:t>IMe</a:t>
            </a:r>
            <a:r>
              <a:rPr lang="en-US" sz="2800" dirty="0"/>
              <a:t> o P</a:t>
            </a:r>
            <a:r>
              <a:rPr lang="en-US" sz="2800" dirty="0" smtClean="0"/>
              <a:t>).</a:t>
            </a:r>
            <a:endParaRPr lang="en-US" sz="2800" dirty="0"/>
          </a:p>
          <a:p>
            <a:pPr algn="just">
              <a:lnSpc>
                <a:spcPct val="80000"/>
              </a:lnSpc>
              <a:spcBef>
                <a:spcPct val="50000"/>
              </a:spcBef>
              <a:buFontTx/>
              <a:buNone/>
            </a:pPr>
            <a:r>
              <a:rPr lang="en-US" sz="2800" i="1" dirty="0"/>
              <a:t>	</a:t>
            </a:r>
            <a:r>
              <a:rPr lang="en-US" sz="2800" dirty="0"/>
              <a:t>3)	 </a:t>
            </a:r>
            <a:r>
              <a:rPr lang="en-US" sz="2800" dirty="0" err="1"/>
              <a:t>Recordemos</a:t>
            </a:r>
            <a:r>
              <a:rPr lang="en-US" sz="2800" dirty="0"/>
              <a:t>: en</a:t>
            </a:r>
            <a:r>
              <a:rPr lang="es-ES" sz="2800" dirty="0"/>
              <a:t> el </a:t>
            </a:r>
            <a:r>
              <a:rPr lang="es-ES" sz="2800" dirty="0">
                <a:solidFill>
                  <a:srgbClr val="FF0000"/>
                </a:solidFill>
              </a:rPr>
              <a:t>mercado perfectamente competitivo</a:t>
            </a:r>
            <a:r>
              <a:rPr lang="es-ES" sz="2800" dirty="0"/>
              <a:t> n</a:t>
            </a:r>
            <a:r>
              <a:rPr lang="en-US" sz="2800" dirty="0"/>
              <a:t>o hay </a:t>
            </a:r>
            <a:r>
              <a:rPr lang="en-US" sz="2800" dirty="0" err="1"/>
              <a:t>cambios</a:t>
            </a:r>
            <a:r>
              <a:rPr lang="en-US" sz="2800" dirty="0"/>
              <a:t> en el </a:t>
            </a:r>
            <a:r>
              <a:rPr lang="en-US" sz="2800" dirty="0" err="1"/>
              <a:t>precio</a:t>
            </a:r>
            <a:r>
              <a:rPr lang="en-US" sz="2800" dirty="0"/>
              <a:t> </a:t>
            </a:r>
            <a:r>
              <a:rPr lang="en-US" sz="2800" dirty="0" err="1"/>
              <a:t>para</a:t>
            </a:r>
            <a:r>
              <a:rPr lang="en-US" sz="2800" dirty="0"/>
              <a:t> </a:t>
            </a:r>
            <a:r>
              <a:rPr lang="en-US" sz="2800" dirty="0" err="1"/>
              <a:t>cambios</a:t>
            </a:r>
            <a:r>
              <a:rPr lang="en-US" sz="2800" dirty="0"/>
              <a:t> en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ventas</a:t>
            </a:r>
            <a:r>
              <a:rPr lang="en-US" sz="2800" dirty="0"/>
              <a:t> (IM = </a:t>
            </a:r>
            <a:r>
              <a:rPr lang="en-US" sz="2800" dirty="0" smtClean="0"/>
              <a:t>P = </a:t>
            </a:r>
            <a:r>
              <a:rPr lang="en-US" sz="2800" dirty="0" err="1" smtClean="0"/>
              <a:t>constante</a:t>
            </a:r>
            <a:r>
              <a:rPr lang="en-US" sz="2800" dirty="0" smtClean="0"/>
              <a:t>).</a:t>
            </a:r>
            <a:endParaRPr lang="en-US" sz="2800" dirty="0"/>
          </a:p>
        </p:txBody>
      </p:sp>
      <p:sp>
        <p:nvSpPr>
          <p:cNvPr id="100359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La decisión de producción del monopolista</a:t>
            </a:r>
            <a:r>
              <a:rPr lang="en-US" sz="3600" dirty="0"/>
              <a:t> </a:t>
            </a:r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9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B310-EC16-4B50-8DFB-1776B39D3E3A}" type="slidenum">
              <a:rPr lang="es-ES"/>
              <a:pPr/>
              <a:t>16</a:t>
            </a:fld>
            <a:endParaRPr lang="es-ES"/>
          </a:p>
        </p:txBody>
      </p:sp>
      <p:sp>
        <p:nvSpPr>
          <p:cNvPr id="102402" name="Rectangle 2"/>
          <p:cNvSpPr>
            <a:spLocks noChangeArrowheads="1"/>
          </p:cNvSpPr>
          <p:nvPr/>
        </p:nvSpPr>
        <p:spPr bwMode="auto">
          <a:xfrm>
            <a:off x="762000" y="64008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240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02408" name="Rectangle 8"/>
          <p:cNvSpPr>
            <a:spLocks noGrp="1" noChangeArrowheads="1"/>
          </p:cNvSpPr>
          <p:nvPr>
            <p:ph type="title"/>
          </p:nvPr>
        </p:nvSpPr>
        <p:spPr>
          <a:xfrm>
            <a:off x="171450" y="-125412"/>
            <a:ext cx="8829675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/>
              <a:t>2.1. La decisión de producción del monopolista</a:t>
            </a:r>
            <a:r>
              <a:rPr lang="en-US" sz="3200" dirty="0"/>
              <a:t> </a:t>
            </a:r>
          </a:p>
        </p:txBody>
      </p:sp>
      <p:sp>
        <p:nvSpPr>
          <p:cNvPr id="102405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466725" y="1457325"/>
            <a:ext cx="7931150" cy="26971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r>
              <a:rPr lang="en-US" sz="2400" dirty="0" smtClean="0"/>
              <a:t>1º El </a:t>
            </a:r>
            <a:r>
              <a:rPr lang="en-US" sz="2400" dirty="0" err="1"/>
              <a:t>monopolista</a:t>
            </a:r>
            <a:r>
              <a:rPr lang="en-US" sz="2400" dirty="0"/>
              <a:t> </a:t>
            </a:r>
            <a:r>
              <a:rPr lang="en-US" sz="2400" dirty="0" err="1"/>
              <a:t>ofrecerá</a:t>
            </a:r>
            <a:r>
              <a:rPr lang="en-US" sz="2400" dirty="0"/>
              <a:t> </a:t>
            </a:r>
            <a:r>
              <a:rPr lang="en-US" sz="2400" dirty="0" err="1"/>
              <a:t>aquella</a:t>
            </a:r>
            <a:r>
              <a:rPr lang="en-US" sz="2400" dirty="0"/>
              <a:t> </a:t>
            </a:r>
            <a:r>
              <a:rPr lang="en-US" sz="2400" dirty="0" err="1"/>
              <a:t>cantidad</a:t>
            </a:r>
            <a:r>
              <a:rPr lang="en-US" sz="2400" dirty="0"/>
              <a:t> de </a:t>
            </a:r>
            <a:r>
              <a:rPr lang="en-US" sz="2400" dirty="0" err="1"/>
              <a:t>producto</a:t>
            </a:r>
            <a:r>
              <a:rPr lang="en-US" sz="2400" dirty="0"/>
              <a:t> Q </a:t>
            </a:r>
            <a:r>
              <a:rPr lang="en-US" sz="2400" dirty="0" err="1"/>
              <a:t>para</a:t>
            </a:r>
            <a:r>
              <a:rPr lang="en-US" sz="2400" dirty="0"/>
              <a:t> la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beneficio</a:t>
            </a:r>
            <a:r>
              <a:rPr lang="en-US" sz="2400" dirty="0"/>
              <a:t> (B) sea </a:t>
            </a:r>
            <a:r>
              <a:rPr lang="en-US" sz="2400" dirty="0" err="1"/>
              <a:t>máximo</a:t>
            </a:r>
            <a:r>
              <a:rPr lang="en-US" sz="2400" dirty="0"/>
              <a:t>.</a:t>
            </a:r>
          </a:p>
          <a:p>
            <a:pPr marL="266700" indent="-266700"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r>
              <a:rPr lang="en-US" sz="2400" dirty="0" smtClean="0"/>
              <a:t>   </a:t>
            </a:r>
            <a:r>
              <a:rPr lang="es-ES" sz="2400" dirty="0" smtClean="0"/>
              <a:t>Los </a:t>
            </a:r>
            <a:r>
              <a:rPr lang="es-ES" sz="2400" dirty="0"/>
              <a:t>beneficios se maximizan en el nivel de producción donde IM = CM</a:t>
            </a:r>
            <a:r>
              <a:rPr lang="es-ES" sz="2400" dirty="0" smtClean="0"/>
              <a:t>.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endParaRPr lang="es-ES" sz="2400" i="1" dirty="0" smtClean="0"/>
          </a:p>
          <a:p>
            <a:pPr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endParaRPr lang="es-ES" sz="2400" i="1" dirty="0" smtClean="0"/>
          </a:p>
          <a:p>
            <a:pPr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endParaRPr lang="es-ES" sz="2400" i="1" dirty="0" smtClean="0"/>
          </a:p>
          <a:p>
            <a:pPr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r>
              <a:rPr lang="es-ES" sz="2400" i="1" dirty="0" smtClean="0"/>
              <a:t>2º </a:t>
            </a:r>
            <a:r>
              <a:rPr lang="en-US" sz="2400" dirty="0" err="1" smtClean="0"/>
              <a:t>Después</a:t>
            </a:r>
            <a:r>
              <a:rPr lang="en-US" sz="2400" dirty="0" smtClean="0"/>
              <a:t> cobra el </a:t>
            </a:r>
            <a:r>
              <a:rPr lang="en-US" sz="2400" dirty="0" err="1" smtClean="0"/>
              <a:t>precio</a:t>
            </a:r>
            <a:r>
              <a:rPr lang="en-US" sz="2400" dirty="0" smtClean="0"/>
              <a:t> </a:t>
            </a:r>
            <a:r>
              <a:rPr lang="en-US" sz="2400" dirty="0" err="1" smtClean="0"/>
              <a:t>más</a:t>
            </a:r>
            <a:r>
              <a:rPr lang="en-US" sz="2400" dirty="0" smtClean="0"/>
              <a:t> alto </a:t>
            </a:r>
            <a:r>
              <a:rPr lang="en-US" sz="2400" dirty="0" err="1" smtClean="0"/>
              <a:t>que</a:t>
            </a:r>
            <a:r>
              <a:rPr lang="en-US" sz="2400" dirty="0" smtClean="0"/>
              <a:t> </a:t>
            </a:r>
            <a:r>
              <a:rPr lang="en-US" sz="2400" dirty="0" err="1" smtClean="0"/>
              <a:t>pueda</a:t>
            </a:r>
            <a:r>
              <a:rPr lang="en-US" sz="2400" dirty="0" smtClean="0"/>
              <a:t> </a:t>
            </a:r>
            <a:r>
              <a:rPr lang="en-US" sz="2400" dirty="0" err="1" smtClean="0"/>
              <a:t>obtener</a:t>
            </a:r>
            <a:r>
              <a:rPr lang="en-US" sz="2400" dirty="0" smtClean="0"/>
              <a:t> </a:t>
            </a:r>
            <a:r>
              <a:rPr lang="en-US" sz="2400" dirty="0" err="1" smtClean="0"/>
              <a:t>por</a:t>
            </a:r>
            <a:r>
              <a:rPr lang="en-US" sz="2400" dirty="0" smtClean="0"/>
              <a:t> </a:t>
            </a:r>
            <a:r>
              <a:rPr lang="en-US" sz="2400" dirty="0" err="1" smtClean="0"/>
              <a:t>su</a:t>
            </a:r>
            <a:r>
              <a:rPr lang="en-US" sz="2400" dirty="0" smtClean="0"/>
              <a:t> </a:t>
            </a:r>
            <a:r>
              <a:rPr lang="en-US" sz="2400" dirty="0" err="1" smtClean="0"/>
              <a:t>producción</a:t>
            </a:r>
            <a:r>
              <a:rPr lang="en-US" sz="2400" dirty="0" smtClean="0"/>
              <a:t>, de </a:t>
            </a:r>
            <a:r>
              <a:rPr lang="en-US" sz="2400" dirty="0" err="1" smtClean="0"/>
              <a:t>acuerdo</a:t>
            </a:r>
            <a:r>
              <a:rPr lang="en-US" sz="2400" dirty="0" smtClean="0"/>
              <a:t> a la </a:t>
            </a:r>
            <a:r>
              <a:rPr lang="en-US" sz="2400" dirty="0" err="1" smtClean="0"/>
              <a:t>curva</a:t>
            </a:r>
            <a:r>
              <a:rPr lang="en-US" sz="2400" dirty="0" smtClean="0"/>
              <a:t> de </a:t>
            </a:r>
            <a:r>
              <a:rPr lang="en-US" sz="2400" dirty="0" err="1" smtClean="0"/>
              <a:t>demanda</a:t>
            </a:r>
            <a:r>
              <a:rPr lang="en-US" sz="2400" dirty="0" smtClean="0"/>
              <a:t>.</a:t>
            </a:r>
            <a:endParaRPr lang="en-US" sz="2400" i="1" dirty="0"/>
          </a:p>
          <a:p>
            <a:pPr>
              <a:lnSpc>
                <a:spcPct val="80000"/>
              </a:lnSpc>
              <a:spcBef>
                <a:spcPct val="70000"/>
              </a:spcBef>
              <a:buFontTx/>
              <a:buNone/>
            </a:pPr>
            <a:r>
              <a:rPr lang="en-US" sz="2400" i="1" dirty="0"/>
              <a:t>	</a:t>
            </a:r>
            <a:endParaRPr lang="en-US" sz="2400" dirty="0"/>
          </a:p>
        </p:txBody>
      </p:sp>
      <p:sp>
        <p:nvSpPr>
          <p:cNvPr id="153692" name="Rectangle 9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s-ES"/>
          </a:p>
        </p:txBody>
      </p:sp>
      <p:graphicFrame>
        <p:nvGraphicFramePr>
          <p:cNvPr id="153691" name="Object 91"/>
          <p:cNvGraphicFramePr>
            <a:graphicFrameLocks noChangeAspect="1"/>
          </p:cNvGraphicFramePr>
          <p:nvPr/>
        </p:nvGraphicFramePr>
        <p:xfrm>
          <a:off x="1057275" y="3286126"/>
          <a:ext cx="6753225" cy="877832"/>
        </p:xfrm>
        <a:graphic>
          <a:graphicData uri="http://schemas.openxmlformats.org/presentationml/2006/ole">
            <p:oleObj spid="_x0000_s153691" name="Ecuación" r:id="rId4" imgW="3124080" imgH="406080" progId="Equation.3">
              <p:embed/>
            </p:oleObj>
          </a:graphicData>
        </a:graphic>
      </p:graphicFrame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19099" y="6121400"/>
            <a:ext cx="7781925" cy="476250"/>
          </a:xfrm>
        </p:spPr>
        <p:txBody>
          <a:bodyPr/>
          <a:lstStyle/>
          <a:p>
            <a:r>
              <a:rPr lang="es-ES" sz="2000" i="1" dirty="0" smtClean="0"/>
              <a:t>Figura 5.</a:t>
            </a:r>
            <a:r>
              <a:rPr lang="es-ES" sz="2000" dirty="0" smtClean="0"/>
              <a:t> Cantidad y precio de máximo beneficio en el monopolio.</a:t>
            </a:r>
            <a:endParaRPr lang="es-ES" sz="2000" dirty="0"/>
          </a:p>
        </p:txBody>
      </p:sp>
      <p:sp>
        <p:nvSpPr>
          <p:cNvPr id="548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/>
              <a:t>2.1. La decisión de producción del monopolista</a:t>
            </a:r>
            <a:br>
              <a:rPr lang="es-ES" sz="3200" dirty="0"/>
            </a:br>
            <a:endParaRPr lang="es-ES" sz="2400" dirty="0">
              <a:solidFill>
                <a:schemeClr val="accent2"/>
              </a:solidFill>
            </a:endParaRPr>
          </a:p>
        </p:txBody>
      </p:sp>
      <p:sp>
        <p:nvSpPr>
          <p:cNvPr id="548871" name="Rectangle 7"/>
          <p:cNvSpPr>
            <a:spLocks noGrp="1" noChangeArrowheads="1"/>
          </p:cNvSpPr>
          <p:nvPr>
            <p:ph type="body" sz="half" idx="1"/>
          </p:nvPr>
        </p:nvSpPr>
        <p:spPr>
          <a:xfrm>
            <a:off x="709613" y="2881313"/>
            <a:ext cx="3319462" cy="30622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s-ES" sz="2000" dirty="0" smtClean="0"/>
              <a:t>Q* </a:t>
            </a:r>
            <a:r>
              <a:rPr lang="es-ES" sz="2000" dirty="0"/>
              <a:t>es la cantidad óptima o de máximo beneficio (iguala IM y CM</a:t>
            </a:r>
            <a:r>
              <a:rPr lang="es-ES" sz="2000" dirty="0" smtClean="0"/>
              <a:t>).</a:t>
            </a:r>
            <a:endParaRPr lang="es-ES" sz="2000" dirty="0"/>
          </a:p>
        </p:txBody>
      </p:sp>
      <p:sp>
        <p:nvSpPr>
          <p:cNvPr id="548873" name="Line 9"/>
          <p:cNvSpPr>
            <a:spLocks noChangeShapeType="1"/>
          </p:cNvSpPr>
          <p:nvPr/>
        </p:nvSpPr>
        <p:spPr bwMode="auto">
          <a:xfrm>
            <a:off x="5081588" y="2128838"/>
            <a:ext cx="26987" cy="3487737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4" name="Line 10"/>
          <p:cNvSpPr>
            <a:spLocks noChangeShapeType="1"/>
          </p:cNvSpPr>
          <p:nvPr/>
        </p:nvSpPr>
        <p:spPr bwMode="auto">
          <a:xfrm>
            <a:off x="5121275" y="5603875"/>
            <a:ext cx="3395663" cy="127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5" name="Line 11"/>
          <p:cNvSpPr>
            <a:spLocks noChangeShapeType="1"/>
          </p:cNvSpPr>
          <p:nvPr/>
        </p:nvSpPr>
        <p:spPr bwMode="auto">
          <a:xfrm>
            <a:off x="5094288" y="2351088"/>
            <a:ext cx="3187700" cy="3265487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6" name="Line 12"/>
          <p:cNvSpPr>
            <a:spLocks noChangeShapeType="1"/>
          </p:cNvSpPr>
          <p:nvPr/>
        </p:nvSpPr>
        <p:spPr bwMode="auto">
          <a:xfrm>
            <a:off x="5121275" y="2363788"/>
            <a:ext cx="1841500" cy="3749675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1" name="Line 17"/>
          <p:cNvSpPr>
            <a:spLocks noChangeShapeType="1"/>
          </p:cNvSpPr>
          <p:nvPr/>
        </p:nvSpPr>
        <p:spPr bwMode="auto">
          <a:xfrm>
            <a:off x="6175375" y="3482975"/>
            <a:ext cx="104775" cy="216000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5" name="Rectangle 21"/>
          <p:cNvSpPr>
            <a:spLocks noGrp="1" noChangeArrowheads="1"/>
          </p:cNvSpPr>
          <p:nvPr>
            <p:ph type="body" sz="half" idx="2"/>
          </p:nvPr>
        </p:nvSpPr>
        <p:spPr>
          <a:xfrm>
            <a:off x="3763963" y="1433513"/>
            <a:ext cx="4522787" cy="4525962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1600" dirty="0" err="1"/>
              <a:t>Precio</a:t>
            </a:r>
            <a:r>
              <a:rPr lang="en-US" sz="1600" dirty="0"/>
              <a:t>, </a:t>
            </a:r>
            <a:r>
              <a:rPr lang="en-US" sz="1600" dirty="0" err="1"/>
              <a:t>coste</a:t>
            </a:r>
            <a:endParaRPr lang="en-US" sz="16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1600" dirty="0"/>
              <a:t> (um/</a:t>
            </a:r>
            <a:r>
              <a:rPr lang="en-US" sz="1600" dirty="0" err="1"/>
              <a:t>ud</a:t>
            </a:r>
            <a:r>
              <a:rPr lang="en-US" sz="1600" dirty="0"/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400" dirty="0"/>
          </a:p>
        </p:txBody>
      </p:sp>
      <p:sp>
        <p:nvSpPr>
          <p:cNvPr id="548886" name="Rectangle 22"/>
          <p:cNvSpPr>
            <a:spLocks noChangeArrowheads="1"/>
          </p:cNvSpPr>
          <p:nvPr/>
        </p:nvSpPr>
        <p:spPr bwMode="auto">
          <a:xfrm>
            <a:off x="5330825" y="5699125"/>
            <a:ext cx="3527425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/>
              <a:t>                </a:t>
            </a:r>
            <a:r>
              <a:rPr lang="en-US" sz="1400" b="1" dirty="0" smtClean="0"/>
              <a:t>Q*                      </a:t>
            </a:r>
            <a:r>
              <a:rPr lang="en-US" sz="1400" b="1" dirty="0" err="1"/>
              <a:t>Cantidad</a:t>
            </a:r>
            <a:r>
              <a:rPr lang="en-US" sz="1400" b="1" dirty="0"/>
              <a:t> Q(</a:t>
            </a:r>
            <a:r>
              <a:rPr lang="en-US" sz="1400" b="1" dirty="0" err="1"/>
              <a:t>ud</a:t>
            </a:r>
            <a:r>
              <a:rPr lang="en-US" sz="1400" b="1" dirty="0"/>
              <a:t>)</a:t>
            </a:r>
            <a:endParaRPr lang="es-ES" sz="1400" b="1" dirty="0"/>
          </a:p>
        </p:txBody>
      </p:sp>
      <p:sp>
        <p:nvSpPr>
          <p:cNvPr id="548888" name="Rectangle 24"/>
          <p:cNvSpPr>
            <a:spLocks noChangeArrowheads="1"/>
          </p:cNvSpPr>
          <p:nvPr/>
        </p:nvSpPr>
        <p:spPr bwMode="auto">
          <a:xfrm>
            <a:off x="3990975" y="2492375"/>
            <a:ext cx="1197445" cy="138499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    </a:t>
            </a:r>
            <a:r>
              <a:rPr lang="en-US" sz="1400" b="1" dirty="0" smtClean="0"/>
              <a:t>         P*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</p:txBody>
      </p:sp>
      <p:sp>
        <p:nvSpPr>
          <p:cNvPr id="548889" name="Line 25"/>
          <p:cNvSpPr>
            <a:spLocks noChangeShapeType="1"/>
          </p:cNvSpPr>
          <p:nvPr/>
        </p:nvSpPr>
        <p:spPr bwMode="auto">
          <a:xfrm flipH="1" flipV="1">
            <a:off x="5068888" y="3448050"/>
            <a:ext cx="1122362" cy="142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91" name="Rectangle 27"/>
          <p:cNvSpPr>
            <a:spLocks noChangeArrowheads="1"/>
          </p:cNvSpPr>
          <p:nvPr/>
        </p:nvSpPr>
        <p:spPr bwMode="auto">
          <a:xfrm>
            <a:off x="7177088" y="2414588"/>
            <a:ext cx="536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</a:t>
            </a:r>
          </a:p>
        </p:txBody>
      </p:sp>
      <p:sp>
        <p:nvSpPr>
          <p:cNvPr id="548893" name="Rectangle 29"/>
          <p:cNvSpPr>
            <a:spLocks noChangeArrowheads="1"/>
          </p:cNvSpPr>
          <p:nvPr/>
        </p:nvSpPr>
        <p:spPr bwMode="auto">
          <a:xfrm>
            <a:off x="8051800" y="4975225"/>
            <a:ext cx="3460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D</a:t>
            </a:r>
          </a:p>
        </p:txBody>
      </p:sp>
      <p:sp>
        <p:nvSpPr>
          <p:cNvPr id="548894" name="Rectangle 30"/>
          <p:cNvSpPr>
            <a:spLocks noChangeArrowheads="1"/>
          </p:cNvSpPr>
          <p:nvPr/>
        </p:nvSpPr>
        <p:spPr bwMode="auto">
          <a:xfrm>
            <a:off x="6451600" y="498157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</a:t>
            </a:r>
          </a:p>
        </p:txBody>
      </p:sp>
      <p:sp>
        <p:nvSpPr>
          <p:cNvPr id="25" name="24 Forma libre"/>
          <p:cNvSpPr/>
          <p:nvPr/>
        </p:nvSpPr>
        <p:spPr bwMode="auto">
          <a:xfrm>
            <a:off x="5419725" y="2447925"/>
            <a:ext cx="2486025" cy="2524125"/>
          </a:xfrm>
          <a:custGeom>
            <a:avLst/>
            <a:gdLst>
              <a:gd name="connsiteX0" fmla="*/ 0 w 2486025"/>
              <a:gd name="connsiteY0" fmla="*/ 2524125 h 2524125"/>
              <a:gd name="connsiteX1" fmla="*/ 1285875 w 2486025"/>
              <a:gd name="connsiteY1" fmla="*/ 1971675 h 2524125"/>
              <a:gd name="connsiteX2" fmla="*/ 1962150 w 2486025"/>
              <a:gd name="connsiteY2" fmla="*/ 1152525 h 2524125"/>
              <a:gd name="connsiteX3" fmla="*/ 2486025 w 2486025"/>
              <a:gd name="connsiteY3" fmla="*/ 0 h 2524125"/>
              <a:gd name="connsiteX4" fmla="*/ 2486025 w 2486025"/>
              <a:gd name="connsiteY4" fmla="*/ 0 h 252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6025" h="2524125">
                <a:moveTo>
                  <a:pt x="0" y="2524125"/>
                </a:moveTo>
                <a:cubicBezTo>
                  <a:pt x="479425" y="2362200"/>
                  <a:pt x="958850" y="2200275"/>
                  <a:pt x="1285875" y="1971675"/>
                </a:cubicBezTo>
                <a:cubicBezTo>
                  <a:pt x="1612900" y="1743075"/>
                  <a:pt x="1762125" y="1481137"/>
                  <a:pt x="1962150" y="1152525"/>
                </a:cubicBezTo>
                <a:cubicBezTo>
                  <a:pt x="2162175" y="823913"/>
                  <a:pt x="2486025" y="0"/>
                  <a:pt x="2486025" y="0"/>
                </a:cubicBezTo>
                <a:lnTo>
                  <a:pt x="2486025" y="0"/>
                </a:lnTo>
              </a:path>
            </a:pathLst>
          </a:custGeom>
          <a:noFill/>
          <a:ln w="38100" cap="flat" cmpd="sng" algn="ctr">
            <a:solidFill>
              <a:srgbClr val="99663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1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281023" y="810883"/>
            <a:ext cx="613913" cy="6139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17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F7E7-EA1D-4BED-B858-2EA83929AFD3}" type="slidenum">
              <a:rPr lang="es-ES"/>
              <a:pPr/>
              <a:t>18</a:t>
            </a:fld>
            <a:endParaRPr lang="es-ES"/>
          </a:p>
        </p:txBody>
      </p:sp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04788" y="855663"/>
            <a:ext cx="8791575" cy="677862"/>
          </a:xfrm>
        </p:spPr>
        <p:txBody>
          <a:bodyPr/>
          <a:lstStyle/>
          <a:p>
            <a:r>
              <a:rPr lang="es-ES" sz="3200" dirty="0"/>
              <a:t>2.1. La decisión de producción del monopolista</a:t>
            </a:r>
            <a:br>
              <a:rPr lang="es-ES" sz="3200" dirty="0"/>
            </a:br>
            <a:endParaRPr lang="es-ES" sz="3200" dirty="0">
              <a:solidFill>
                <a:schemeClr val="accent2"/>
              </a:solidFill>
            </a:endParaRPr>
          </a:p>
        </p:txBody>
      </p:sp>
      <p:sp>
        <p:nvSpPr>
          <p:cNvPr id="551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5824" y="1600200"/>
            <a:ext cx="7515225" cy="4525963"/>
          </a:xfrm>
        </p:spPr>
        <p:txBody>
          <a:bodyPr/>
          <a:lstStyle/>
          <a:p>
            <a:pPr marL="0" indent="0" algn="just">
              <a:lnSpc>
                <a:spcPct val="90000"/>
              </a:lnSpc>
              <a:spcBef>
                <a:spcPts val="2400"/>
              </a:spcBef>
              <a:buFontTx/>
              <a:buNone/>
            </a:pPr>
            <a:r>
              <a:rPr lang="es-ES" sz="2400" dirty="0"/>
              <a:t>El hecho de que el monopolista fije el precio no implica que el monopolista pueda tener beneficios; dependerá de la estructura de costes de la empresa.</a:t>
            </a:r>
          </a:p>
          <a:p>
            <a:pPr marL="609600" indent="-609600"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En el </a:t>
            </a:r>
            <a:r>
              <a:rPr lang="es-ES" sz="2400" dirty="0">
                <a:solidFill>
                  <a:srgbClr val="FF0000"/>
                </a:solidFill>
              </a:rPr>
              <a:t>corto plazo</a:t>
            </a:r>
            <a:r>
              <a:rPr lang="es-ES" sz="2400" dirty="0"/>
              <a:t>, igual que en competencia perfecta, el monopolista producirá siempre que </a:t>
            </a:r>
            <a:r>
              <a:rPr lang="es-ES" sz="2400" dirty="0" err="1"/>
              <a:t>P≥</a:t>
            </a:r>
            <a:r>
              <a:rPr lang="es-ES" sz="2400" dirty="0" err="1" smtClean="0"/>
              <a:t>CVMe</a:t>
            </a:r>
            <a:r>
              <a:rPr lang="es-ES" sz="2400" dirty="0" smtClean="0"/>
              <a:t> (figura </a:t>
            </a:r>
            <a:r>
              <a:rPr lang="es-ES" sz="2400" dirty="0" smtClean="0"/>
              <a:t>6).</a:t>
            </a:r>
            <a:endParaRPr lang="es-ES" sz="2400" dirty="0"/>
          </a:p>
          <a:p>
            <a:pPr marL="609600" indent="-609600"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En el </a:t>
            </a:r>
            <a:r>
              <a:rPr lang="es-ES" sz="2400" dirty="0">
                <a:solidFill>
                  <a:srgbClr val="FF0000"/>
                </a:solidFill>
              </a:rPr>
              <a:t>largo plazo</a:t>
            </a:r>
            <a:r>
              <a:rPr lang="es-ES" sz="2400" dirty="0"/>
              <a:t>, el monopolista se mantendrá operando en el mercado si cubre todos los </a:t>
            </a:r>
            <a:r>
              <a:rPr lang="es-ES" sz="2400" dirty="0" smtClean="0"/>
              <a:t>costes (figura </a:t>
            </a:r>
            <a:r>
              <a:rPr lang="es-ES" sz="2400" dirty="0" smtClean="0"/>
              <a:t>7). </a:t>
            </a:r>
            <a:endParaRPr lang="es-E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19099" y="6121400"/>
            <a:ext cx="7781925" cy="476250"/>
          </a:xfrm>
        </p:spPr>
        <p:txBody>
          <a:bodyPr/>
          <a:lstStyle/>
          <a:p>
            <a:r>
              <a:rPr lang="es-ES" sz="2000" i="1" dirty="0" smtClean="0"/>
              <a:t>Figura 6</a:t>
            </a:r>
            <a:r>
              <a:rPr lang="es-ES" sz="2000" dirty="0" smtClean="0"/>
              <a:t>. Equilibrio en el monopolio a corto plazo.</a:t>
            </a:r>
            <a:endParaRPr lang="es-ES" sz="2000" dirty="0"/>
          </a:p>
        </p:txBody>
      </p:sp>
      <p:sp>
        <p:nvSpPr>
          <p:cNvPr id="548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/>
              <a:t>2.1. La decisión de producción del monopolista</a:t>
            </a:r>
            <a:br>
              <a:rPr lang="es-ES" sz="3200" dirty="0"/>
            </a:br>
            <a:endParaRPr lang="es-ES" sz="2400" dirty="0">
              <a:solidFill>
                <a:schemeClr val="accent2"/>
              </a:solidFill>
            </a:endParaRPr>
          </a:p>
        </p:txBody>
      </p:sp>
      <p:sp>
        <p:nvSpPr>
          <p:cNvPr id="548871" name="Rectangle 7"/>
          <p:cNvSpPr>
            <a:spLocks noGrp="1" noChangeArrowheads="1"/>
          </p:cNvSpPr>
          <p:nvPr>
            <p:ph type="body" sz="half" idx="1"/>
          </p:nvPr>
        </p:nvSpPr>
        <p:spPr>
          <a:xfrm>
            <a:off x="509588" y="1795463"/>
            <a:ext cx="3319462" cy="30622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s-ES" sz="2000" dirty="0" smtClean="0"/>
              <a:t>Q* </a:t>
            </a:r>
            <a:r>
              <a:rPr lang="es-ES" sz="2000" dirty="0"/>
              <a:t>es la cantidad óptima o de máximo beneficio (iguala IM y CM).</a:t>
            </a:r>
          </a:p>
          <a:p>
            <a:pPr>
              <a:lnSpc>
                <a:spcPct val="90000"/>
              </a:lnSpc>
            </a:pPr>
            <a:r>
              <a:rPr lang="es-ES" sz="2000" dirty="0" smtClean="0"/>
              <a:t>Incurre en pérdidas, porque </a:t>
            </a:r>
            <a:r>
              <a:rPr lang="es-ES" sz="2000" dirty="0" err="1" smtClean="0"/>
              <a:t>CTMe</a:t>
            </a:r>
            <a:r>
              <a:rPr lang="es-ES" sz="2000" dirty="0" smtClean="0"/>
              <a:t>&gt;P*.</a:t>
            </a:r>
          </a:p>
          <a:p>
            <a:pPr>
              <a:lnSpc>
                <a:spcPct val="90000"/>
              </a:lnSpc>
            </a:pPr>
            <a:r>
              <a:rPr lang="es-ES" sz="2000" dirty="0" smtClean="0"/>
              <a:t>En el corto plazo continuará produciendo porque cubre los </a:t>
            </a:r>
            <a:r>
              <a:rPr lang="es-ES" sz="2000" dirty="0" err="1" smtClean="0"/>
              <a:t>CVMe</a:t>
            </a:r>
            <a:r>
              <a:rPr lang="es-ES" sz="2000" dirty="0" smtClean="0"/>
              <a:t> (P*&gt;</a:t>
            </a:r>
            <a:r>
              <a:rPr lang="es-ES" sz="2000" dirty="0" err="1" smtClean="0"/>
              <a:t>CVMe</a:t>
            </a:r>
            <a:r>
              <a:rPr lang="es-ES" sz="2000" dirty="0" smtClean="0"/>
              <a:t>).</a:t>
            </a:r>
          </a:p>
        </p:txBody>
      </p:sp>
      <p:sp>
        <p:nvSpPr>
          <p:cNvPr id="548873" name="Line 9"/>
          <p:cNvSpPr>
            <a:spLocks noChangeShapeType="1"/>
          </p:cNvSpPr>
          <p:nvPr/>
        </p:nvSpPr>
        <p:spPr bwMode="auto">
          <a:xfrm>
            <a:off x="5081588" y="2128838"/>
            <a:ext cx="26987" cy="3487737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4" name="Line 10"/>
          <p:cNvSpPr>
            <a:spLocks noChangeShapeType="1"/>
          </p:cNvSpPr>
          <p:nvPr/>
        </p:nvSpPr>
        <p:spPr bwMode="auto">
          <a:xfrm>
            <a:off x="5121275" y="5603875"/>
            <a:ext cx="3395663" cy="127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5" name="Line 11"/>
          <p:cNvSpPr>
            <a:spLocks noChangeShapeType="1"/>
          </p:cNvSpPr>
          <p:nvPr/>
        </p:nvSpPr>
        <p:spPr bwMode="auto">
          <a:xfrm>
            <a:off x="5094288" y="2351088"/>
            <a:ext cx="3187700" cy="3265487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6" name="Line 12"/>
          <p:cNvSpPr>
            <a:spLocks noChangeShapeType="1"/>
          </p:cNvSpPr>
          <p:nvPr/>
        </p:nvSpPr>
        <p:spPr bwMode="auto">
          <a:xfrm>
            <a:off x="5121275" y="2363788"/>
            <a:ext cx="1841500" cy="3749675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78" name="Freeform 14"/>
          <p:cNvSpPr>
            <a:spLocks/>
          </p:cNvSpPr>
          <p:nvPr/>
        </p:nvSpPr>
        <p:spPr bwMode="auto">
          <a:xfrm>
            <a:off x="5786438" y="2311400"/>
            <a:ext cx="2613025" cy="13255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71" y="799"/>
              </a:cxn>
              <a:cxn ang="0">
                <a:pos x="1646" y="214"/>
              </a:cxn>
            </a:cxnLst>
            <a:rect l="0" t="0" r="r" b="b"/>
            <a:pathLst>
              <a:path w="1646" h="835">
                <a:moveTo>
                  <a:pt x="0" y="0"/>
                </a:moveTo>
                <a:cubicBezTo>
                  <a:pt x="348" y="381"/>
                  <a:pt x="697" y="763"/>
                  <a:pt x="971" y="799"/>
                </a:cubicBezTo>
                <a:cubicBezTo>
                  <a:pt x="1245" y="835"/>
                  <a:pt x="1533" y="312"/>
                  <a:pt x="1646" y="214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1" name="Line 17"/>
          <p:cNvSpPr>
            <a:spLocks noChangeShapeType="1"/>
          </p:cNvSpPr>
          <p:nvPr/>
        </p:nvSpPr>
        <p:spPr bwMode="auto">
          <a:xfrm>
            <a:off x="6165850" y="2730500"/>
            <a:ext cx="104775" cy="288607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2" name="Line 18"/>
          <p:cNvSpPr>
            <a:spLocks noChangeShapeType="1"/>
          </p:cNvSpPr>
          <p:nvPr/>
        </p:nvSpPr>
        <p:spPr bwMode="auto">
          <a:xfrm flipH="1">
            <a:off x="5081588" y="2717800"/>
            <a:ext cx="108426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3" name="Freeform 19"/>
          <p:cNvSpPr>
            <a:spLocks/>
          </p:cNvSpPr>
          <p:nvPr/>
        </p:nvSpPr>
        <p:spPr bwMode="auto">
          <a:xfrm>
            <a:off x="5603875" y="3475038"/>
            <a:ext cx="2416175" cy="957262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99" y="584"/>
              </a:cxn>
              <a:cxn ang="0">
                <a:pos x="1522" y="115"/>
              </a:cxn>
            </a:cxnLst>
            <a:rect l="0" t="0" r="r" b="b"/>
            <a:pathLst>
              <a:path w="1522" h="603">
                <a:moveTo>
                  <a:pt x="0" y="0"/>
                </a:moveTo>
                <a:cubicBezTo>
                  <a:pt x="222" y="282"/>
                  <a:pt x="445" y="565"/>
                  <a:pt x="699" y="584"/>
                </a:cubicBezTo>
                <a:cubicBezTo>
                  <a:pt x="953" y="603"/>
                  <a:pt x="1385" y="193"/>
                  <a:pt x="1522" y="115"/>
                </a:cubicBezTo>
              </a:path>
            </a:pathLst>
          </a:custGeom>
          <a:noFill/>
          <a:ln w="38100" cap="flat" cmpd="sng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4" name="Line 20"/>
          <p:cNvSpPr>
            <a:spLocks noChangeShapeType="1"/>
          </p:cNvSpPr>
          <p:nvPr/>
        </p:nvSpPr>
        <p:spPr bwMode="auto">
          <a:xfrm flipH="1" flipV="1">
            <a:off x="5081588" y="4140200"/>
            <a:ext cx="1136650" cy="142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85" name="Rectangle 21"/>
          <p:cNvSpPr>
            <a:spLocks noGrp="1" noChangeArrowheads="1"/>
          </p:cNvSpPr>
          <p:nvPr>
            <p:ph type="body" sz="half" idx="2"/>
          </p:nvPr>
        </p:nvSpPr>
        <p:spPr>
          <a:xfrm>
            <a:off x="4164013" y="1614488"/>
            <a:ext cx="4522787" cy="4525962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1600" dirty="0" err="1"/>
              <a:t>Precio</a:t>
            </a:r>
            <a:r>
              <a:rPr lang="en-US" sz="1600" dirty="0"/>
              <a:t>, </a:t>
            </a:r>
            <a:r>
              <a:rPr lang="en-US" sz="1600" dirty="0" err="1"/>
              <a:t>coste</a:t>
            </a:r>
            <a:endParaRPr lang="en-US" sz="16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1600" dirty="0"/>
              <a:t> (um/</a:t>
            </a:r>
            <a:r>
              <a:rPr lang="en-US" sz="1600" dirty="0" err="1"/>
              <a:t>ud</a:t>
            </a:r>
            <a:r>
              <a:rPr lang="en-US" sz="1600" dirty="0"/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400" dirty="0"/>
          </a:p>
        </p:txBody>
      </p:sp>
      <p:sp>
        <p:nvSpPr>
          <p:cNvPr id="548886" name="Rectangle 22"/>
          <p:cNvSpPr>
            <a:spLocks noChangeArrowheads="1"/>
          </p:cNvSpPr>
          <p:nvPr/>
        </p:nvSpPr>
        <p:spPr bwMode="auto">
          <a:xfrm>
            <a:off x="5330825" y="5699125"/>
            <a:ext cx="3527425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/>
              <a:t>                </a:t>
            </a:r>
            <a:r>
              <a:rPr lang="en-US" sz="1400" b="1" dirty="0" smtClean="0"/>
              <a:t>Q*                      </a:t>
            </a:r>
            <a:r>
              <a:rPr lang="en-US" sz="1400" b="1" dirty="0" err="1"/>
              <a:t>Cantidad</a:t>
            </a:r>
            <a:r>
              <a:rPr lang="en-US" sz="1400" b="1" dirty="0"/>
              <a:t> Q(</a:t>
            </a:r>
            <a:r>
              <a:rPr lang="en-US" sz="1400" b="1" dirty="0" err="1"/>
              <a:t>ud</a:t>
            </a:r>
            <a:r>
              <a:rPr lang="en-US" sz="1400" b="1" dirty="0"/>
              <a:t>)</a:t>
            </a:r>
            <a:endParaRPr lang="es-ES" sz="1400" b="1" dirty="0"/>
          </a:p>
        </p:txBody>
      </p:sp>
      <p:sp>
        <p:nvSpPr>
          <p:cNvPr id="548888" name="Rectangle 24"/>
          <p:cNvSpPr>
            <a:spLocks noChangeArrowheads="1"/>
          </p:cNvSpPr>
          <p:nvPr/>
        </p:nvSpPr>
        <p:spPr bwMode="auto">
          <a:xfrm>
            <a:off x="3990975" y="2492375"/>
            <a:ext cx="1197445" cy="181588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400" b="1" dirty="0" err="1" smtClean="0"/>
              <a:t>CTMe</a:t>
            </a:r>
            <a:r>
              <a:rPr lang="en-US" sz="1400" b="1" dirty="0" smtClean="0"/>
              <a:t>(Q*)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    </a:t>
            </a:r>
            <a:r>
              <a:rPr lang="en-US" sz="1400" b="1" dirty="0" smtClean="0"/>
              <a:t>         P*</a:t>
            </a:r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 err="1" smtClean="0"/>
              <a:t>CVMe</a:t>
            </a:r>
            <a:r>
              <a:rPr lang="en-US" sz="1400" b="1" dirty="0" smtClean="0"/>
              <a:t>(Q*)</a:t>
            </a:r>
            <a:endParaRPr lang="es-ES" sz="1400" b="1" dirty="0"/>
          </a:p>
        </p:txBody>
      </p:sp>
      <p:sp>
        <p:nvSpPr>
          <p:cNvPr id="548889" name="Line 25"/>
          <p:cNvSpPr>
            <a:spLocks noChangeShapeType="1"/>
          </p:cNvSpPr>
          <p:nvPr/>
        </p:nvSpPr>
        <p:spPr bwMode="auto">
          <a:xfrm flipH="1" flipV="1">
            <a:off x="5068888" y="3448050"/>
            <a:ext cx="1122362" cy="142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8890" name="Rectangle 26"/>
          <p:cNvSpPr>
            <a:spLocks noChangeArrowheads="1"/>
          </p:cNvSpPr>
          <p:nvPr/>
        </p:nvSpPr>
        <p:spPr bwMode="auto">
          <a:xfrm>
            <a:off x="8031163" y="2878138"/>
            <a:ext cx="811120" cy="36676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 dirty="0" err="1" smtClean="0"/>
              <a:t>CTMe</a:t>
            </a:r>
            <a:endParaRPr lang="en-US" sz="1800" b="1" i="1" dirty="0"/>
          </a:p>
        </p:txBody>
      </p:sp>
      <p:sp>
        <p:nvSpPr>
          <p:cNvPr id="548891" name="Rectangle 27"/>
          <p:cNvSpPr>
            <a:spLocks noChangeArrowheads="1"/>
          </p:cNvSpPr>
          <p:nvPr/>
        </p:nvSpPr>
        <p:spPr bwMode="auto">
          <a:xfrm>
            <a:off x="7177088" y="2414588"/>
            <a:ext cx="536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</a:t>
            </a:r>
          </a:p>
        </p:txBody>
      </p:sp>
      <p:sp>
        <p:nvSpPr>
          <p:cNvPr id="548892" name="Rectangle 28"/>
          <p:cNvSpPr>
            <a:spLocks noChangeArrowheads="1"/>
          </p:cNvSpPr>
          <p:nvPr/>
        </p:nvSpPr>
        <p:spPr bwMode="auto">
          <a:xfrm>
            <a:off x="7496175" y="3937000"/>
            <a:ext cx="823945" cy="36676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 dirty="0" err="1" smtClean="0"/>
              <a:t>CVMe</a:t>
            </a:r>
            <a:endParaRPr lang="en-US" sz="1800" b="1" i="1" dirty="0"/>
          </a:p>
        </p:txBody>
      </p:sp>
      <p:sp>
        <p:nvSpPr>
          <p:cNvPr id="548893" name="Rectangle 29"/>
          <p:cNvSpPr>
            <a:spLocks noChangeArrowheads="1"/>
          </p:cNvSpPr>
          <p:nvPr/>
        </p:nvSpPr>
        <p:spPr bwMode="auto">
          <a:xfrm>
            <a:off x="8051800" y="4975225"/>
            <a:ext cx="3460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D</a:t>
            </a:r>
          </a:p>
        </p:txBody>
      </p:sp>
      <p:sp>
        <p:nvSpPr>
          <p:cNvPr id="548894" name="Rectangle 30"/>
          <p:cNvSpPr>
            <a:spLocks noChangeArrowheads="1"/>
          </p:cNvSpPr>
          <p:nvPr/>
        </p:nvSpPr>
        <p:spPr bwMode="auto">
          <a:xfrm>
            <a:off x="6451600" y="498157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</a:t>
            </a:r>
          </a:p>
        </p:txBody>
      </p:sp>
      <p:sp>
        <p:nvSpPr>
          <p:cNvPr id="25" name="24 Forma libre"/>
          <p:cNvSpPr/>
          <p:nvPr/>
        </p:nvSpPr>
        <p:spPr bwMode="auto">
          <a:xfrm>
            <a:off x="5419725" y="2447925"/>
            <a:ext cx="2486025" cy="2524125"/>
          </a:xfrm>
          <a:custGeom>
            <a:avLst/>
            <a:gdLst>
              <a:gd name="connsiteX0" fmla="*/ 0 w 2486025"/>
              <a:gd name="connsiteY0" fmla="*/ 2524125 h 2524125"/>
              <a:gd name="connsiteX1" fmla="*/ 1285875 w 2486025"/>
              <a:gd name="connsiteY1" fmla="*/ 1971675 h 2524125"/>
              <a:gd name="connsiteX2" fmla="*/ 1962150 w 2486025"/>
              <a:gd name="connsiteY2" fmla="*/ 1152525 h 2524125"/>
              <a:gd name="connsiteX3" fmla="*/ 2486025 w 2486025"/>
              <a:gd name="connsiteY3" fmla="*/ 0 h 2524125"/>
              <a:gd name="connsiteX4" fmla="*/ 2486025 w 2486025"/>
              <a:gd name="connsiteY4" fmla="*/ 0 h 2524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6025" h="2524125">
                <a:moveTo>
                  <a:pt x="0" y="2524125"/>
                </a:moveTo>
                <a:cubicBezTo>
                  <a:pt x="479425" y="2362200"/>
                  <a:pt x="958850" y="2200275"/>
                  <a:pt x="1285875" y="1971675"/>
                </a:cubicBezTo>
                <a:cubicBezTo>
                  <a:pt x="1612900" y="1743075"/>
                  <a:pt x="1762125" y="1481137"/>
                  <a:pt x="1962150" y="1152525"/>
                </a:cubicBezTo>
                <a:cubicBezTo>
                  <a:pt x="2162175" y="823913"/>
                  <a:pt x="2486025" y="0"/>
                  <a:pt x="2486025" y="0"/>
                </a:cubicBezTo>
                <a:lnTo>
                  <a:pt x="2486025" y="0"/>
                </a:lnTo>
              </a:path>
            </a:pathLst>
          </a:custGeom>
          <a:noFill/>
          <a:ln w="38100" cap="flat" cmpd="sng" algn="ctr">
            <a:solidFill>
              <a:srgbClr val="99663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AF6C-EA36-4942-AC7B-7C3965019AC2}" type="slidenum">
              <a:rPr lang="es-ES"/>
              <a:pPr/>
              <a:t>2</a:t>
            </a:fld>
            <a:endParaRPr lang="es-ES"/>
          </a:p>
        </p:txBody>
      </p:sp>
      <p:sp>
        <p:nvSpPr>
          <p:cNvPr id="534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dirty="0"/>
              <a:t>Objetivos del capítulo</a:t>
            </a:r>
          </a:p>
        </p:txBody>
      </p:sp>
      <p:sp>
        <p:nvSpPr>
          <p:cNvPr id="534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029575" cy="4525963"/>
          </a:xfrm>
        </p:spPr>
        <p:txBody>
          <a:bodyPr/>
          <a:lstStyle/>
          <a:p>
            <a:pPr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Conocer en qué consiste un monopolio.</a:t>
            </a:r>
          </a:p>
          <a:p>
            <a:pPr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Analizar cómo un monopolista determina el nivel de producción y el precio que maximizan su beneficio.</a:t>
            </a:r>
          </a:p>
          <a:p>
            <a:pPr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Estudiar las diferencias entre monopolio y competencia perfecta y los efectos de estas diferencias sobre el bienestar de la sociedad.</a:t>
            </a:r>
          </a:p>
          <a:p>
            <a:pPr algn="just">
              <a:lnSpc>
                <a:spcPct val="90000"/>
              </a:lnSpc>
              <a:spcBef>
                <a:spcPts val="2400"/>
              </a:spcBef>
            </a:pPr>
            <a:r>
              <a:rPr lang="es-ES" sz="2400" dirty="0"/>
              <a:t>Aprender qué es la discriminación de precios y los diferentes tipos que podemos encontrar en la realidad.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81000" y="6245225"/>
            <a:ext cx="8515350" cy="476250"/>
          </a:xfrm>
        </p:spPr>
        <p:txBody>
          <a:bodyPr/>
          <a:lstStyle/>
          <a:p>
            <a:r>
              <a:rPr lang="es-ES" sz="2000" i="1" dirty="0" smtClean="0"/>
              <a:t>Figura 7</a:t>
            </a:r>
            <a:r>
              <a:rPr lang="es-ES" sz="2000" dirty="0" smtClean="0"/>
              <a:t>. Equilibrio en el monopolio a largo plazo.</a:t>
            </a:r>
            <a:endParaRPr lang="es-ES" sz="2000" dirty="0"/>
          </a:p>
        </p:txBody>
      </p:sp>
      <p:grpSp>
        <p:nvGrpSpPr>
          <p:cNvPr id="114740" name="Group 52"/>
          <p:cNvGrpSpPr>
            <a:grpSpLocks/>
          </p:cNvGrpSpPr>
          <p:nvPr/>
        </p:nvGrpSpPr>
        <p:grpSpPr bwMode="auto">
          <a:xfrm>
            <a:off x="4419600" y="3911600"/>
            <a:ext cx="2900363" cy="1855788"/>
            <a:chOff x="2784" y="2464"/>
            <a:chExt cx="1827" cy="1169"/>
          </a:xfrm>
        </p:grpSpPr>
        <p:sp>
          <p:nvSpPr>
            <p:cNvPr id="114690" name="Freeform 2"/>
            <p:cNvSpPr>
              <a:spLocks/>
            </p:cNvSpPr>
            <p:nvPr/>
          </p:nvSpPr>
          <p:spPr bwMode="auto">
            <a:xfrm>
              <a:off x="2784" y="2464"/>
              <a:ext cx="561" cy="1153"/>
            </a:xfrm>
            <a:custGeom>
              <a:avLst/>
              <a:gdLst/>
              <a:ahLst/>
              <a:cxnLst>
                <a:cxn ang="0">
                  <a:pos x="0" y="480"/>
                </a:cxn>
                <a:cxn ang="0">
                  <a:pos x="528" y="1104"/>
                </a:cxn>
                <a:cxn ang="0">
                  <a:pos x="528" y="0"/>
                </a:cxn>
                <a:cxn ang="0">
                  <a:pos x="336" y="192"/>
                </a:cxn>
                <a:cxn ang="0">
                  <a:pos x="0" y="480"/>
                </a:cxn>
              </a:cxnLst>
              <a:rect l="0" t="0" r="r" b="b"/>
              <a:pathLst>
                <a:path w="529" h="1105">
                  <a:moveTo>
                    <a:pt x="0" y="480"/>
                  </a:moveTo>
                  <a:lnTo>
                    <a:pt x="528" y="1104"/>
                  </a:lnTo>
                  <a:lnTo>
                    <a:pt x="528" y="0"/>
                  </a:lnTo>
                  <a:lnTo>
                    <a:pt x="336" y="192"/>
                  </a:lnTo>
                  <a:lnTo>
                    <a:pt x="0" y="480"/>
                  </a:lnTo>
                </a:path>
              </a:pathLst>
            </a:custGeom>
            <a:solidFill>
              <a:schemeClr val="hlink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14718" name="Rectangle 30"/>
            <p:cNvSpPr>
              <a:spLocks noChangeArrowheads="1"/>
            </p:cNvSpPr>
            <p:nvPr/>
          </p:nvSpPr>
          <p:spPr bwMode="auto">
            <a:xfrm>
              <a:off x="3933" y="3309"/>
              <a:ext cx="678" cy="32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/>
                <a:t>Beneficios</a:t>
              </a:r>
            </a:p>
            <a:p>
              <a:pPr eaLnBrk="0" hangingPunct="0"/>
              <a:r>
                <a:rPr lang="en-US" sz="1400" b="1"/>
                <a:t>perdidos</a:t>
              </a:r>
            </a:p>
          </p:txBody>
        </p:sp>
        <p:sp>
          <p:nvSpPr>
            <p:cNvPr id="114719" name="Line 31"/>
            <p:cNvSpPr>
              <a:spLocks noChangeShapeType="1"/>
            </p:cNvSpPr>
            <p:nvPr/>
          </p:nvSpPr>
          <p:spPr bwMode="auto">
            <a:xfrm flipH="1" flipV="1">
              <a:off x="3113" y="3113"/>
              <a:ext cx="831" cy="30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114732" name="Group 44"/>
          <p:cNvGrpSpPr>
            <a:grpSpLocks/>
          </p:cNvGrpSpPr>
          <p:nvPr/>
        </p:nvGrpSpPr>
        <p:grpSpPr bwMode="auto">
          <a:xfrm>
            <a:off x="1671638" y="2509838"/>
            <a:ext cx="2749550" cy="3792537"/>
            <a:chOff x="1053" y="1581"/>
            <a:chExt cx="1732" cy="2389"/>
          </a:xfrm>
        </p:grpSpPr>
        <p:sp>
          <p:nvSpPr>
            <p:cNvPr id="114691" name="Freeform 3"/>
            <p:cNvSpPr>
              <a:spLocks/>
            </p:cNvSpPr>
            <p:nvPr/>
          </p:nvSpPr>
          <p:spPr bwMode="auto">
            <a:xfrm>
              <a:off x="2254" y="2368"/>
              <a:ext cx="531" cy="945"/>
            </a:xfrm>
            <a:custGeom>
              <a:avLst/>
              <a:gdLst/>
              <a:ahLst/>
              <a:cxnLst>
                <a:cxn ang="0">
                  <a:pos x="2" y="944"/>
                </a:cxn>
                <a:cxn ang="0">
                  <a:pos x="0" y="0"/>
                </a:cxn>
                <a:cxn ang="0">
                  <a:pos x="162" y="162"/>
                </a:cxn>
                <a:cxn ang="0">
                  <a:pos x="341" y="389"/>
                </a:cxn>
                <a:cxn ang="0">
                  <a:pos x="530" y="608"/>
                </a:cxn>
                <a:cxn ang="0">
                  <a:pos x="290" y="752"/>
                </a:cxn>
                <a:cxn ang="0">
                  <a:pos x="2" y="944"/>
                </a:cxn>
              </a:cxnLst>
              <a:rect l="0" t="0" r="r" b="b"/>
              <a:pathLst>
                <a:path w="531" h="945">
                  <a:moveTo>
                    <a:pt x="2" y="944"/>
                  </a:moveTo>
                  <a:lnTo>
                    <a:pt x="0" y="0"/>
                  </a:lnTo>
                  <a:lnTo>
                    <a:pt x="162" y="162"/>
                  </a:lnTo>
                  <a:lnTo>
                    <a:pt x="341" y="389"/>
                  </a:lnTo>
                  <a:lnTo>
                    <a:pt x="530" y="608"/>
                  </a:lnTo>
                  <a:lnTo>
                    <a:pt x="290" y="752"/>
                  </a:lnTo>
                  <a:lnTo>
                    <a:pt x="2" y="944"/>
                  </a:lnTo>
                </a:path>
              </a:pathLst>
            </a:custGeom>
            <a:solidFill>
              <a:srgbClr val="FFCC99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14710" name="Line 22"/>
            <p:cNvSpPr>
              <a:spLocks noChangeShapeType="1"/>
            </p:cNvSpPr>
            <p:nvPr/>
          </p:nvSpPr>
          <p:spPr bwMode="auto">
            <a:xfrm>
              <a:off x="2256" y="1785"/>
              <a:ext cx="0" cy="199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11" name="Oval 23"/>
            <p:cNvSpPr>
              <a:spLocks noChangeArrowheads="1"/>
            </p:cNvSpPr>
            <p:nvPr/>
          </p:nvSpPr>
          <p:spPr bwMode="auto">
            <a:xfrm>
              <a:off x="2208" y="172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12" name="Line 24"/>
            <p:cNvSpPr>
              <a:spLocks noChangeShapeType="1"/>
            </p:cNvSpPr>
            <p:nvPr/>
          </p:nvSpPr>
          <p:spPr bwMode="auto">
            <a:xfrm flipH="1">
              <a:off x="1385" y="1776"/>
              <a:ext cx="83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13" name="Rectangle 25"/>
            <p:cNvSpPr>
              <a:spLocks noChangeArrowheads="1"/>
            </p:cNvSpPr>
            <p:nvPr/>
          </p:nvSpPr>
          <p:spPr bwMode="auto">
            <a:xfrm>
              <a:off x="1053" y="1581"/>
              <a:ext cx="266" cy="2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dirty="0"/>
                <a:t>P</a:t>
              </a:r>
              <a:r>
                <a:rPr lang="en-US" sz="1800" b="1" baseline="-25000" dirty="0"/>
                <a:t>1</a:t>
              </a:r>
            </a:p>
          </p:txBody>
        </p:sp>
        <p:sp>
          <p:nvSpPr>
            <p:cNvPr id="114714" name="Rectangle 26"/>
            <p:cNvSpPr>
              <a:spLocks noChangeArrowheads="1"/>
            </p:cNvSpPr>
            <p:nvPr/>
          </p:nvSpPr>
          <p:spPr bwMode="auto">
            <a:xfrm>
              <a:off x="2061" y="3741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i="1"/>
                <a:t>Q</a:t>
              </a:r>
              <a:r>
                <a:rPr lang="en-US" sz="1800" b="1" i="1" baseline="-25000"/>
                <a:t>1</a:t>
              </a:r>
            </a:p>
          </p:txBody>
        </p:sp>
        <p:sp>
          <p:nvSpPr>
            <p:cNvPr id="114715" name="Rectangle 27"/>
            <p:cNvSpPr>
              <a:spLocks noChangeArrowheads="1"/>
            </p:cNvSpPr>
            <p:nvPr/>
          </p:nvSpPr>
          <p:spPr bwMode="auto">
            <a:xfrm>
              <a:off x="1475" y="2613"/>
              <a:ext cx="678" cy="32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/>
                <a:t>Beneficios</a:t>
              </a:r>
            </a:p>
            <a:p>
              <a:pPr eaLnBrk="0" hangingPunct="0"/>
              <a:r>
                <a:rPr lang="en-US" sz="1400" b="1"/>
                <a:t>perdidos</a:t>
              </a:r>
            </a:p>
          </p:txBody>
        </p:sp>
        <p:sp>
          <p:nvSpPr>
            <p:cNvPr id="114716" name="Line 28"/>
            <p:cNvSpPr>
              <a:spLocks noChangeShapeType="1"/>
            </p:cNvSpPr>
            <p:nvPr/>
          </p:nvSpPr>
          <p:spPr bwMode="auto">
            <a:xfrm>
              <a:off x="1977" y="2793"/>
              <a:ext cx="415" cy="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114702" name="Freeform 14"/>
          <p:cNvSpPr>
            <a:spLocks/>
          </p:cNvSpPr>
          <p:nvPr/>
        </p:nvSpPr>
        <p:spPr bwMode="auto">
          <a:xfrm>
            <a:off x="3352800" y="2586038"/>
            <a:ext cx="2670175" cy="2751137"/>
          </a:xfrm>
          <a:custGeom>
            <a:avLst/>
            <a:gdLst/>
            <a:ahLst/>
            <a:cxnLst>
              <a:cxn ang="0">
                <a:pos x="0" y="1732"/>
              </a:cxn>
              <a:cxn ang="0">
                <a:pos x="249" y="1592"/>
              </a:cxn>
              <a:cxn ang="0">
                <a:pos x="485" y="1452"/>
              </a:cxn>
              <a:cxn ang="0">
                <a:pos x="710" y="1307"/>
              </a:cxn>
              <a:cxn ang="0">
                <a:pos x="813" y="1232"/>
              </a:cxn>
              <a:cxn ang="0">
                <a:pos x="910" y="1157"/>
              </a:cxn>
              <a:cxn ang="0">
                <a:pos x="1001" y="1076"/>
              </a:cxn>
              <a:cxn ang="0">
                <a:pos x="1086" y="990"/>
              </a:cxn>
              <a:cxn ang="0">
                <a:pos x="1244" y="812"/>
              </a:cxn>
              <a:cxn ang="0">
                <a:pos x="1317" y="726"/>
              </a:cxn>
              <a:cxn ang="0">
                <a:pos x="1378" y="640"/>
              </a:cxn>
              <a:cxn ang="0">
                <a:pos x="1438" y="560"/>
              </a:cxn>
              <a:cxn ang="0">
                <a:pos x="1487" y="484"/>
              </a:cxn>
              <a:cxn ang="0">
                <a:pos x="1529" y="414"/>
              </a:cxn>
              <a:cxn ang="0">
                <a:pos x="1566" y="350"/>
              </a:cxn>
              <a:cxn ang="0">
                <a:pos x="1596" y="285"/>
              </a:cxn>
              <a:cxn ang="0">
                <a:pos x="1620" y="226"/>
              </a:cxn>
              <a:cxn ang="0">
                <a:pos x="1657" y="108"/>
              </a:cxn>
              <a:cxn ang="0">
                <a:pos x="1681" y="0"/>
              </a:cxn>
            </a:cxnLst>
            <a:rect l="0" t="0" r="r" b="b"/>
            <a:pathLst>
              <a:path w="1682" h="1733">
                <a:moveTo>
                  <a:pt x="0" y="1732"/>
                </a:moveTo>
                <a:lnTo>
                  <a:pt x="249" y="1592"/>
                </a:lnTo>
                <a:lnTo>
                  <a:pt x="485" y="1452"/>
                </a:lnTo>
                <a:lnTo>
                  <a:pt x="710" y="1307"/>
                </a:lnTo>
                <a:lnTo>
                  <a:pt x="813" y="1232"/>
                </a:lnTo>
                <a:lnTo>
                  <a:pt x="910" y="1157"/>
                </a:lnTo>
                <a:lnTo>
                  <a:pt x="1001" y="1076"/>
                </a:lnTo>
                <a:lnTo>
                  <a:pt x="1086" y="990"/>
                </a:lnTo>
                <a:lnTo>
                  <a:pt x="1244" y="812"/>
                </a:lnTo>
                <a:lnTo>
                  <a:pt x="1317" y="726"/>
                </a:lnTo>
                <a:lnTo>
                  <a:pt x="1378" y="640"/>
                </a:lnTo>
                <a:lnTo>
                  <a:pt x="1438" y="560"/>
                </a:lnTo>
                <a:lnTo>
                  <a:pt x="1487" y="484"/>
                </a:lnTo>
                <a:lnTo>
                  <a:pt x="1529" y="414"/>
                </a:lnTo>
                <a:lnTo>
                  <a:pt x="1566" y="350"/>
                </a:lnTo>
                <a:lnTo>
                  <a:pt x="1596" y="285"/>
                </a:lnTo>
                <a:lnTo>
                  <a:pt x="1620" y="226"/>
                </a:lnTo>
                <a:lnTo>
                  <a:pt x="1657" y="108"/>
                </a:lnTo>
                <a:lnTo>
                  <a:pt x="1681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14703" name="Rectangle 15"/>
          <p:cNvSpPr>
            <a:spLocks noChangeArrowheads="1"/>
          </p:cNvSpPr>
          <p:nvPr/>
        </p:nvSpPr>
        <p:spPr bwMode="auto">
          <a:xfrm>
            <a:off x="5786438" y="2052638"/>
            <a:ext cx="536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</a:t>
            </a:r>
          </a:p>
        </p:txBody>
      </p:sp>
      <p:sp>
        <p:nvSpPr>
          <p:cNvPr id="114724" name="Freeform 36"/>
          <p:cNvSpPr>
            <a:spLocks/>
          </p:cNvSpPr>
          <p:nvPr/>
        </p:nvSpPr>
        <p:spPr bwMode="auto">
          <a:xfrm>
            <a:off x="2667000" y="3732213"/>
            <a:ext cx="4137025" cy="738187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55" y="58"/>
              </a:cxn>
              <a:cxn ang="0">
                <a:pos x="123" y="95"/>
              </a:cxn>
              <a:cxn ang="0">
                <a:pos x="205" y="140"/>
              </a:cxn>
              <a:cxn ang="0">
                <a:pos x="301" y="189"/>
              </a:cxn>
              <a:cxn ang="0">
                <a:pos x="404" y="234"/>
              </a:cxn>
              <a:cxn ang="0">
                <a:pos x="500" y="284"/>
              </a:cxn>
              <a:cxn ang="0">
                <a:pos x="603" y="325"/>
              </a:cxn>
              <a:cxn ang="0">
                <a:pos x="692" y="356"/>
              </a:cxn>
              <a:cxn ang="0">
                <a:pos x="870" y="406"/>
              </a:cxn>
              <a:cxn ang="0">
                <a:pos x="1049" y="437"/>
              </a:cxn>
              <a:cxn ang="0">
                <a:pos x="1220" y="460"/>
              </a:cxn>
              <a:cxn ang="0">
                <a:pos x="1391" y="464"/>
              </a:cxn>
              <a:cxn ang="0">
                <a:pos x="1556" y="455"/>
              </a:cxn>
              <a:cxn ang="0">
                <a:pos x="1714" y="433"/>
              </a:cxn>
              <a:cxn ang="0">
                <a:pos x="1871" y="392"/>
              </a:cxn>
              <a:cxn ang="0">
                <a:pos x="2022" y="343"/>
              </a:cxn>
              <a:cxn ang="0">
                <a:pos x="2098" y="311"/>
              </a:cxn>
              <a:cxn ang="0">
                <a:pos x="2180" y="266"/>
              </a:cxn>
              <a:cxn ang="0">
                <a:pos x="2262" y="221"/>
              </a:cxn>
              <a:cxn ang="0">
                <a:pos x="2344" y="171"/>
              </a:cxn>
              <a:cxn ang="0">
                <a:pos x="2420" y="122"/>
              </a:cxn>
              <a:cxn ang="0">
                <a:pos x="2488" y="72"/>
              </a:cxn>
              <a:cxn ang="0">
                <a:pos x="2550" y="31"/>
              </a:cxn>
              <a:cxn ang="0">
                <a:pos x="2605" y="0"/>
              </a:cxn>
            </a:cxnLst>
            <a:rect l="0" t="0" r="r" b="b"/>
            <a:pathLst>
              <a:path w="2606" h="465">
                <a:moveTo>
                  <a:pt x="0" y="31"/>
                </a:moveTo>
                <a:lnTo>
                  <a:pt x="55" y="58"/>
                </a:lnTo>
                <a:lnTo>
                  <a:pt x="123" y="95"/>
                </a:lnTo>
                <a:lnTo>
                  <a:pt x="205" y="140"/>
                </a:lnTo>
                <a:lnTo>
                  <a:pt x="301" y="189"/>
                </a:lnTo>
                <a:lnTo>
                  <a:pt x="404" y="234"/>
                </a:lnTo>
                <a:lnTo>
                  <a:pt x="500" y="284"/>
                </a:lnTo>
                <a:lnTo>
                  <a:pt x="603" y="325"/>
                </a:lnTo>
                <a:lnTo>
                  <a:pt x="692" y="356"/>
                </a:lnTo>
                <a:lnTo>
                  <a:pt x="870" y="406"/>
                </a:lnTo>
                <a:lnTo>
                  <a:pt x="1049" y="437"/>
                </a:lnTo>
                <a:lnTo>
                  <a:pt x="1220" y="460"/>
                </a:lnTo>
                <a:lnTo>
                  <a:pt x="1391" y="464"/>
                </a:lnTo>
                <a:lnTo>
                  <a:pt x="1556" y="455"/>
                </a:lnTo>
                <a:lnTo>
                  <a:pt x="1714" y="433"/>
                </a:lnTo>
                <a:lnTo>
                  <a:pt x="1871" y="392"/>
                </a:lnTo>
                <a:lnTo>
                  <a:pt x="2022" y="343"/>
                </a:lnTo>
                <a:lnTo>
                  <a:pt x="2098" y="311"/>
                </a:lnTo>
                <a:lnTo>
                  <a:pt x="2180" y="266"/>
                </a:lnTo>
                <a:lnTo>
                  <a:pt x="2262" y="221"/>
                </a:lnTo>
                <a:lnTo>
                  <a:pt x="2344" y="171"/>
                </a:lnTo>
                <a:lnTo>
                  <a:pt x="2420" y="122"/>
                </a:lnTo>
                <a:lnTo>
                  <a:pt x="2488" y="72"/>
                </a:lnTo>
                <a:lnTo>
                  <a:pt x="2550" y="31"/>
                </a:lnTo>
                <a:lnTo>
                  <a:pt x="2605" y="0"/>
                </a:lnTo>
              </a:path>
            </a:pathLst>
          </a:custGeom>
          <a:noFill/>
          <a:ln w="50800" cap="rnd" cmpd="sng">
            <a:solidFill>
              <a:srgbClr val="CC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14725" name="Rectangle 37"/>
          <p:cNvSpPr>
            <a:spLocks noChangeArrowheads="1"/>
          </p:cNvSpPr>
          <p:nvPr/>
        </p:nvSpPr>
        <p:spPr bwMode="auto">
          <a:xfrm>
            <a:off x="6777038" y="3348038"/>
            <a:ext cx="663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CMe</a:t>
            </a:r>
          </a:p>
        </p:txBody>
      </p:sp>
      <p:sp>
        <p:nvSpPr>
          <p:cNvPr id="114693" name="Rectangle 5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4694" name="Line 6"/>
          <p:cNvSpPr>
            <a:spLocks noChangeShapeType="1"/>
          </p:cNvSpPr>
          <p:nvPr/>
        </p:nvSpPr>
        <p:spPr bwMode="auto">
          <a:xfrm>
            <a:off x="2209800" y="173513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4695" name="Line 7"/>
          <p:cNvSpPr>
            <a:spLocks noChangeShapeType="1"/>
          </p:cNvSpPr>
          <p:nvPr/>
        </p:nvSpPr>
        <p:spPr bwMode="auto">
          <a:xfrm>
            <a:off x="2219325" y="6007100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4696" name="Rectangle 8"/>
          <p:cNvSpPr>
            <a:spLocks noChangeArrowheads="1"/>
          </p:cNvSpPr>
          <p:nvPr/>
        </p:nvSpPr>
        <p:spPr bwMode="auto">
          <a:xfrm>
            <a:off x="6375400" y="5957888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114697" name="Rectangle 9"/>
          <p:cNvSpPr>
            <a:spLocks noChangeArrowheads="1"/>
          </p:cNvSpPr>
          <p:nvPr/>
        </p:nvSpPr>
        <p:spPr bwMode="auto">
          <a:xfrm>
            <a:off x="627063" y="1593850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sp>
        <p:nvSpPr>
          <p:cNvPr id="114698" name="Line 10"/>
          <p:cNvSpPr>
            <a:spLocks noChangeShapeType="1"/>
          </p:cNvSpPr>
          <p:nvPr/>
        </p:nvSpPr>
        <p:spPr bwMode="auto">
          <a:xfrm>
            <a:off x="2389188" y="2084388"/>
            <a:ext cx="3986212" cy="24622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4699" name="Rectangle 11"/>
          <p:cNvSpPr>
            <a:spLocks noChangeArrowheads="1"/>
          </p:cNvSpPr>
          <p:nvPr/>
        </p:nvSpPr>
        <p:spPr bwMode="auto">
          <a:xfrm>
            <a:off x="6303963" y="4684713"/>
            <a:ext cx="1277937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800" b="1" dirty="0" smtClean="0"/>
              <a:t>D </a:t>
            </a:r>
            <a:r>
              <a:rPr lang="en-US" sz="1800" b="1" dirty="0"/>
              <a:t>= </a:t>
            </a:r>
            <a:r>
              <a:rPr lang="en-US" sz="1800" b="1" dirty="0" err="1"/>
              <a:t>IMe</a:t>
            </a:r>
            <a:endParaRPr lang="en-US" sz="1800" b="1" dirty="0"/>
          </a:p>
        </p:txBody>
      </p:sp>
      <p:sp>
        <p:nvSpPr>
          <p:cNvPr id="114700" name="Line 12"/>
          <p:cNvSpPr>
            <a:spLocks noChangeShapeType="1"/>
          </p:cNvSpPr>
          <p:nvPr/>
        </p:nvSpPr>
        <p:spPr bwMode="auto">
          <a:xfrm>
            <a:off x="2389188" y="2312988"/>
            <a:ext cx="2843212" cy="3376612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4701" name="Rectangle 13"/>
          <p:cNvSpPr>
            <a:spLocks noChangeArrowheads="1"/>
          </p:cNvSpPr>
          <p:nvPr/>
        </p:nvSpPr>
        <p:spPr bwMode="auto">
          <a:xfrm>
            <a:off x="5253038" y="5405438"/>
            <a:ext cx="6254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</a:t>
            </a:r>
          </a:p>
        </p:txBody>
      </p:sp>
      <p:grpSp>
        <p:nvGrpSpPr>
          <p:cNvPr id="114730" name="Group 42"/>
          <p:cNvGrpSpPr>
            <a:grpSpLocks/>
          </p:cNvGrpSpPr>
          <p:nvPr/>
        </p:nvGrpSpPr>
        <p:grpSpPr bwMode="auto">
          <a:xfrm>
            <a:off x="1671638" y="3084513"/>
            <a:ext cx="2962275" cy="3217862"/>
            <a:chOff x="1053" y="1943"/>
            <a:chExt cx="1866" cy="2027"/>
          </a:xfrm>
        </p:grpSpPr>
        <p:sp>
          <p:nvSpPr>
            <p:cNvPr id="114704" name="Line 16"/>
            <p:cNvSpPr>
              <a:spLocks noChangeShapeType="1"/>
            </p:cNvSpPr>
            <p:nvPr/>
          </p:nvSpPr>
          <p:spPr bwMode="auto">
            <a:xfrm>
              <a:off x="2784" y="2121"/>
              <a:ext cx="0" cy="16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05" name="Oval 17"/>
            <p:cNvSpPr>
              <a:spLocks noChangeArrowheads="1"/>
            </p:cNvSpPr>
            <p:nvPr/>
          </p:nvSpPr>
          <p:spPr bwMode="auto">
            <a:xfrm>
              <a:off x="2736" y="292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06" name="Line 18"/>
            <p:cNvSpPr>
              <a:spLocks noChangeShapeType="1"/>
            </p:cNvSpPr>
            <p:nvPr/>
          </p:nvSpPr>
          <p:spPr bwMode="auto">
            <a:xfrm flipH="1">
              <a:off x="1385" y="2112"/>
              <a:ext cx="140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07" name="Oval 19"/>
            <p:cNvSpPr>
              <a:spLocks noChangeArrowheads="1"/>
            </p:cNvSpPr>
            <p:nvPr/>
          </p:nvSpPr>
          <p:spPr bwMode="auto">
            <a:xfrm>
              <a:off x="2736" y="206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08" name="Rectangle 20"/>
            <p:cNvSpPr>
              <a:spLocks noChangeArrowheads="1"/>
            </p:cNvSpPr>
            <p:nvPr/>
          </p:nvSpPr>
          <p:spPr bwMode="auto">
            <a:xfrm>
              <a:off x="1053" y="1943"/>
              <a:ext cx="269" cy="2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dirty="0"/>
                <a:t>P*</a:t>
              </a:r>
            </a:p>
          </p:txBody>
        </p:sp>
        <p:sp>
          <p:nvSpPr>
            <p:cNvPr id="114709" name="Rectangle 21"/>
            <p:cNvSpPr>
              <a:spLocks noChangeArrowheads="1"/>
            </p:cNvSpPr>
            <p:nvPr/>
          </p:nvSpPr>
          <p:spPr bwMode="auto">
            <a:xfrm>
              <a:off x="2637" y="3741"/>
              <a:ext cx="28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i="1"/>
                <a:t>Q*</a:t>
              </a:r>
            </a:p>
          </p:txBody>
        </p:sp>
      </p:grpSp>
      <p:grpSp>
        <p:nvGrpSpPr>
          <p:cNvPr id="114739" name="Group 51"/>
          <p:cNvGrpSpPr>
            <a:grpSpLocks/>
          </p:cNvGrpSpPr>
          <p:nvPr/>
        </p:nvGrpSpPr>
        <p:grpSpPr bwMode="auto">
          <a:xfrm>
            <a:off x="1671638" y="3729038"/>
            <a:ext cx="3738562" cy="2573337"/>
            <a:chOff x="1053" y="2349"/>
            <a:chExt cx="2355" cy="1621"/>
          </a:xfrm>
        </p:grpSpPr>
        <p:sp>
          <p:nvSpPr>
            <p:cNvPr id="114717" name="Line 29"/>
            <p:cNvSpPr>
              <a:spLocks noChangeShapeType="1"/>
            </p:cNvSpPr>
            <p:nvPr/>
          </p:nvSpPr>
          <p:spPr bwMode="auto">
            <a:xfrm>
              <a:off x="3344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20" name="Line 32"/>
            <p:cNvSpPr>
              <a:spLocks noChangeShapeType="1"/>
            </p:cNvSpPr>
            <p:nvPr/>
          </p:nvSpPr>
          <p:spPr bwMode="auto">
            <a:xfrm flipH="1">
              <a:off x="1385" y="2448"/>
              <a:ext cx="193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21" name="Oval 33"/>
            <p:cNvSpPr>
              <a:spLocks noChangeArrowheads="1"/>
            </p:cNvSpPr>
            <p:nvPr/>
          </p:nvSpPr>
          <p:spPr bwMode="auto">
            <a:xfrm>
              <a:off x="3312" y="240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4722" name="Rectangle 34"/>
            <p:cNvSpPr>
              <a:spLocks noChangeArrowheads="1"/>
            </p:cNvSpPr>
            <p:nvPr/>
          </p:nvSpPr>
          <p:spPr bwMode="auto">
            <a:xfrm>
              <a:off x="1053" y="2349"/>
              <a:ext cx="266" cy="2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dirty="0"/>
                <a:t>P</a:t>
              </a:r>
              <a:r>
                <a:rPr lang="en-US" sz="1800" b="1" baseline="-25000" dirty="0"/>
                <a:t>2</a:t>
              </a:r>
            </a:p>
          </p:txBody>
        </p:sp>
        <p:sp>
          <p:nvSpPr>
            <p:cNvPr id="114723" name="Rectangle 35"/>
            <p:cNvSpPr>
              <a:spLocks noChangeArrowheads="1"/>
            </p:cNvSpPr>
            <p:nvPr/>
          </p:nvSpPr>
          <p:spPr bwMode="auto">
            <a:xfrm>
              <a:off x="3117" y="3741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i="1"/>
                <a:t>Q</a:t>
              </a:r>
              <a:r>
                <a:rPr lang="en-US" sz="1800" b="1" i="1" baseline="-25000"/>
                <a:t>2</a:t>
              </a:r>
            </a:p>
          </p:txBody>
        </p:sp>
      </p:grpSp>
      <p:sp>
        <p:nvSpPr>
          <p:cNvPr id="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La decisión de producción del monopolista</a:t>
            </a:r>
            <a:endParaRPr lang="en-US" sz="3600" dirty="0"/>
          </a:p>
        </p:txBody>
      </p:sp>
      <p:pic>
        <p:nvPicPr>
          <p:cNvPr id="44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3657600" y="1444925"/>
            <a:ext cx="738996" cy="73899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4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4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4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4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7838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6A433-A8F4-4A82-91AE-BF5E3CC4FE55}" type="slidenum">
              <a:rPr lang="es-ES"/>
              <a:pPr/>
              <a:t>21</a:t>
            </a:fld>
            <a:endParaRPr lang="es-ES"/>
          </a:p>
        </p:txBody>
      </p:sp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536575"/>
            <a:ext cx="9067800" cy="10668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2.1. La decisión de producción del monopolista</a:t>
            </a:r>
            <a:endParaRPr lang="en-US" sz="3600" dirty="0"/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860550"/>
            <a:ext cx="7534275" cy="3690938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ts val="1800"/>
              </a:spcBef>
              <a:buNone/>
            </a:pPr>
            <a:r>
              <a:rPr lang="es-ES" sz="2800" dirty="0" smtClean="0"/>
              <a:t>Comentarios a la figura 7:</a:t>
            </a:r>
          </a:p>
          <a:p>
            <a:pPr algn="just">
              <a:spcBef>
                <a:spcPts val="1800"/>
              </a:spcBef>
            </a:pPr>
            <a:r>
              <a:rPr lang="es-ES" sz="2800" dirty="0" smtClean="0"/>
              <a:t>En </a:t>
            </a:r>
            <a:r>
              <a:rPr lang="es-ES" sz="2800" dirty="0"/>
              <a:t>niveles de producción por debajo de IM = CM</a:t>
            </a:r>
            <a:r>
              <a:rPr lang="es-ES" sz="2800" i="1" dirty="0"/>
              <a:t>, </a:t>
            </a:r>
            <a:r>
              <a:rPr lang="es-ES" sz="2800" dirty="0"/>
              <a:t>la variación </a:t>
            </a:r>
            <a:r>
              <a:rPr lang="es-ES" sz="2800" dirty="0" smtClean="0"/>
              <a:t>(aumento) del </a:t>
            </a:r>
            <a:r>
              <a:rPr lang="es-ES" sz="2800" dirty="0"/>
              <a:t>ingreso </a:t>
            </a:r>
            <a:r>
              <a:rPr lang="es-ES" sz="2800" dirty="0" smtClean="0"/>
              <a:t>es </a:t>
            </a:r>
            <a:r>
              <a:rPr lang="es-ES" sz="2800" dirty="0"/>
              <a:t>superior a la variación </a:t>
            </a:r>
            <a:r>
              <a:rPr lang="es-ES" sz="2800" dirty="0" smtClean="0"/>
              <a:t>(aumento) del </a:t>
            </a:r>
            <a:r>
              <a:rPr lang="es-ES" sz="2800" dirty="0"/>
              <a:t>coste</a:t>
            </a:r>
            <a:r>
              <a:rPr lang="en-US" sz="2800" i="1" dirty="0"/>
              <a:t> </a:t>
            </a:r>
            <a:r>
              <a:rPr lang="en-US" sz="2800" dirty="0"/>
              <a:t>(IM &gt; CM).</a:t>
            </a:r>
          </a:p>
          <a:p>
            <a:pPr algn="just">
              <a:spcBef>
                <a:spcPts val="1800"/>
              </a:spcBef>
            </a:pPr>
            <a:r>
              <a:rPr lang="es-ES" sz="2800" dirty="0"/>
              <a:t>En niveles por encima de IM = CM</a:t>
            </a:r>
            <a:r>
              <a:rPr lang="es-ES" sz="2800" i="1" dirty="0"/>
              <a:t>, </a:t>
            </a:r>
            <a:r>
              <a:rPr lang="es-ES" sz="2800" dirty="0"/>
              <a:t>el aumento del coste es superior </a:t>
            </a:r>
            <a:r>
              <a:rPr lang="es-ES" sz="2800" dirty="0" smtClean="0"/>
              <a:t>al aumento </a:t>
            </a:r>
            <a:r>
              <a:rPr lang="es-ES" sz="2800" dirty="0"/>
              <a:t>del ingreso </a:t>
            </a:r>
            <a:r>
              <a:rPr lang="en-US" sz="2800" dirty="0"/>
              <a:t>(IM &lt; CM).</a:t>
            </a:r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523781" y="1827362"/>
            <a:ext cx="721744" cy="721744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4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4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41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04451" grpId="0" build="p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E6347-A988-404B-9B8C-F6716706BE82}" type="slidenum">
              <a:rPr lang="es-ES"/>
              <a:pPr/>
              <a:t>22</a:t>
            </a:fld>
            <a:endParaRPr lang="es-ES"/>
          </a:p>
        </p:txBody>
      </p:sp>
      <p:sp>
        <p:nvSpPr>
          <p:cNvPr id="36864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864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009650" y="1600200"/>
            <a:ext cx="7419975" cy="45259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sz="2800" dirty="0" smtClean="0"/>
              <a:t>A </a:t>
            </a:r>
            <a:r>
              <a:rPr lang="en-US" sz="2800" dirty="0" err="1" smtClean="0"/>
              <a:t>modo</a:t>
            </a:r>
            <a:r>
              <a:rPr lang="en-US" sz="2800" dirty="0" smtClean="0"/>
              <a:t> de </a:t>
            </a:r>
            <a:r>
              <a:rPr lang="en-US" sz="2800" dirty="0" err="1" smtClean="0"/>
              <a:t>conclusión</a:t>
            </a:r>
            <a:r>
              <a:rPr lang="en-US" sz="2800" dirty="0" smtClean="0"/>
              <a:t>: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sz="2800" dirty="0" smtClean="0">
                <a:solidFill>
                  <a:srgbClr val="FF0000"/>
                </a:solidFill>
              </a:rPr>
              <a:t>Un </a:t>
            </a:r>
            <a:r>
              <a:rPr lang="en-US" sz="2800" dirty="0" err="1">
                <a:solidFill>
                  <a:srgbClr val="FF0000"/>
                </a:solidFill>
              </a:rPr>
              <a:t>mercado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0000"/>
                </a:solidFill>
              </a:rPr>
              <a:t>de </a:t>
            </a:r>
            <a:r>
              <a:rPr lang="en-US" sz="2800" dirty="0" err="1" smtClean="0">
                <a:solidFill>
                  <a:srgbClr val="FF0000"/>
                </a:solidFill>
              </a:rPr>
              <a:t>monopolio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no </a:t>
            </a:r>
            <a:r>
              <a:rPr lang="en-US" sz="2800" dirty="0" err="1">
                <a:solidFill>
                  <a:srgbClr val="FF0000"/>
                </a:solidFill>
              </a:rPr>
              <a:t>tiene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una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curva</a:t>
            </a:r>
            <a:r>
              <a:rPr lang="en-US" sz="2800" dirty="0">
                <a:solidFill>
                  <a:srgbClr val="FF0000"/>
                </a:solidFill>
              </a:rPr>
              <a:t> de </a:t>
            </a:r>
            <a:r>
              <a:rPr lang="en-US" sz="2800" dirty="0" err="1">
                <a:solidFill>
                  <a:srgbClr val="FF0000"/>
                </a:solidFill>
              </a:rPr>
              <a:t>oferta</a:t>
            </a:r>
            <a:r>
              <a:rPr lang="en-US" sz="2800" dirty="0"/>
              <a:t>.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El </a:t>
            </a:r>
            <a:r>
              <a:rPr lang="en-US" sz="2800" dirty="0" err="1"/>
              <a:t>monopolista</a:t>
            </a:r>
            <a:r>
              <a:rPr lang="en-US" sz="2800" dirty="0"/>
              <a:t>, </a:t>
            </a:r>
            <a:r>
              <a:rPr lang="en-US" sz="2800" dirty="0" err="1"/>
              <a:t>para</a:t>
            </a:r>
            <a:r>
              <a:rPr lang="en-US" sz="2800" dirty="0"/>
              <a:t> </a:t>
            </a:r>
            <a:r>
              <a:rPr lang="en-US" sz="2800" dirty="0" err="1"/>
              <a:t>obtener</a:t>
            </a:r>
            <a:r>
              <a:rPr lang="en-US" sz="2800" dirty="0"/>
              <a:t> </a:t>
            </a:r>
            <a:r>
              <a:rPr lang="en-US" sz="2800" dirty="0" err="1"/>
              <a:t>máximo</a:t>
            </a:r>
            <a:r>
              <a:rPr lang="en-US" sz="2800" dirty="0"/>
              <a:t> </a:t>
            </a:r>
            <a:r>
              <a:rPr lang="en-US" sz="2800" dirty="0" err="1"/>
              <a:t>beneficio</a:t>
            </a:r>
            <a:r>
              <a:rPr lang="en-US" sz="2800" dirty="0"/>
              <a:t>, </a:t>
            </a:r>
            <a:r>
              <a:rPr lang="en-US" sz="2800" dirty="0" err="1"/>
              <a:t>ofrecerá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cantidad</a:t>
            </a:r>
            <a:r>
              <a:rPr lang="en-US" sz="2800" dirty="0"/>
              <a:t> Q </a:t>
            </a:r>
            <a:r>
              <a:rPr lang="en-US" sz="2800" dirty="0" err="1"/>
              <a:t>situada</a:t>
            </a:r>
            <a:r>
              <a:rPr lang="en-US" sz="2800" dirty="0"/>
              <a:t> en el </a:t>
            </a:r>
            <a:r>
              <a:rPr lang="en-US" sz="2800" dirty="0" err="1"/>
              <a:t>tramo</a:t>
            </a:r>
            <a:r>
              <a:rPr lang="en-US" sz="2800" dirty="0"/>
              <a:t> </a:t>
            </a:r>
            <a:r>
              <a:rPr lang="en-US" sz="2800" dirty="0" err="1"/>
              <a:t>elástico</a:t>
            </a:r>
            <a:r>
              <a:rPr lang="en-US" sz="2800" dirty="0"/>
              <a:t> de la </a:t>
            </a:r>
            <a:r>
              <a:rPr lang="en-US" sz="2800" dirty="0" err="1"/>
              <a:t>demanda</a:t>
            </a:r>
            <a:r>
              <a:rPr lang="en-US" sz="2800" dirty="0"/>
              <a:t> (IM&gt;0).</a:t>
            </a:r>
          </a:p>
        </p:txBody>
      </p:sp>
      <p:sp>
        <p:nvSpPr>
          <p:cNvPr id="368647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4000"/>
              <a:t>2.1. La decisión de producción del monopolista</a:t>
            </a:r>
            <a:r>
              <a:rPr lang="en-US" sz="4000"/>
              <a:t> </a:t>
            </a:r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95" name="Rectangle 11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600" dirty="0" err="1">
                <a:solidFill>
                  <a:srgbClr val="FF0000"/>
                </a:solidFill>
              </a:rPr>
              <a:t>Práctica</a:t>
            </a:r>
            <a:r>
              <a:rPr lang="en-US" sz="3600" dirty="0">
                <a:solidFill>
                  <a:srgbClr val="FF0000"/>
                </a:solidFill>
              </a:rPr>
              <a:t> 2</a:t>
            </a:r>
            <a:r>
              <a:rPr lang="en-US" sz="3600" dirty="0"/>
              <a:t>. </a:t>
            </a:r>
            <a:r>
              <a:rPr lang="en-US" sz="3600" dirty="0" err="1"/>
              <a:t>Producción</a:t>
            </a:r>
            <a:r>
              <a:rPr lang="en-US" sz="3600" dirty="0"/>
              <a:t> y </a:t>
            </a:r>
            <a:r>
              <a:rPr lang="en-US" sz="3600" dirty="0" err="1"/>
              <a:t>precio</a:t>
            </a:r>
            <a:r>
              <a:rPr lang="en-US" sz="3600" dirty="0"/>
              <a:t> </a:t>
            </a:r>
            <a:r>
              <a:rPr lang="en-US" sz="3600" dirty="0" err="1"/>
              <a:t>que</a:t>
            </a:r>
            <a:r>
              <a:rPr lang="en-US" sz="3600" dirty="0"/>
              <a:t> </a:t>
            </a:r>
            <a:r>
              <a:rPr lang="en-US" sz="3600" dirty="0" err="1"/>
              <a:t>maximizan</a:t>
            </a:r>
            <a:r>
              <a:rPr lang="en-US" sz="3600" dirty="0"/>
              <a:t> </a:t>
            </a:r>
            <a:r>
              <a:rPr lang="en-US" sz="3600" dirty="0" err="1"/>
              <a:t>beneficios</a:t>
            </a:r>
            <a:endParaRPr lang="en-US" sz="3600" dirty="0"/>
          </a:p>
        </p:txBody>
      </p:sp>
      <p:sp>
        <p:nvSpPr>
          <p:cNvPr id="17" name="16 Marcador de contenido"/>
          <p:cNvSpPr>
            <a:spLocks noGrp="1"/>
          </p:cNvSpPr>
          <p:nvPr>
            <p:ph idx="1"/>
          </p:nvPr>
        </p:nvSpPr>
        <p:spPr>
          <a:xfrm>
            <a:off x="609600" y="1600200"/>
            <a:ext cx="7877175" cy="4525963"/>
          </a:xfrm>
        </p:spPr>
        <p:txBody>
          <a:bodyPr/>
          <a:lstStyle/>
          <a:p>
            <a:pPr marL="0" indent="0" algn="just">
              <a:buNone/>
            </a:pPr>
            <a:r>
              <a:rPr lang="es-ES" sz="2400" dirty="0" smtClean="0"/>
              <a:t>Dada la demanda de mercado que atiende un monopolio P=40-Q, y los costes de producción de la empresa CT=70+Q</a:t>
            </a:r>
            <a:r>
              <a:rPr lang="es-ES" sz="2400" baseline="30000" dirty="0" smtClean="0"/>
              <a:t>2</a:t>
            </a:r>
            <a:r>
              <a:rPr lang="es-ES" sz="2400" dirty="0" smtClean="0"/>
              <a:t>. Determine la cantidad vendida, el precio y el resultado. </a:t>
            </a:r>
          </a:p>
          <a:p>
            <a:pPr marL="0" indent="0" algn="just"/>
            <a:r>
              <a:rPr lang="es-ES" sz="2400" dirty="0" smtClean="0"/>
              <a:t> El ingreso total es:</a:t>
            </a:r>
          </a:p>
          <a:p>
            <a:pPr marL="0" indent="0" algn="just">
              <a:buNone/>
            </a:pPr>
            <a:endParaRPr lang="es-ES" sz="2400" dirty="0" smtClean="0"/>
          </a:p>
          <a:p>
            <a:pPr marL="0" indent="0" algn="just"/>
            <a:r>
              <a:rPr lang="es-ES" sz="2400" dirty="0" smtClean="0"/>
              <a:t> El ingreso marginal es:</a:t>
            </a:r>
          </a:p>
          <a:p>
            <a:pPr marL="0" indent="0" algn="just"/>
            <a:endParaRPr lang="es-ES" sz="2400" dirty="0" smtClean="0"/>
          </a:p>
          <a:p>
            <a:pPr marL="0" indent="0" algn="just"/>
            <a:endParaRPr lang="es-ES" sz="2400" dirty="0" smtClean="0"/>
          </a:p>
          <a:p>
            <a:pPr marL="0" indent="0" algn="just">
              <a:spcBef>
                <a:spcPts val="2400"/>
              </a:spcBef>
            </a:pPr>
            <a:r>
              <a:rPr lang="es-ES" sz="2400" dirty="0" smtClean="0"/>
              <a:t> El coste marginal es: CM=         ; CM=2Q</a:t>
            </a:r>
            <a:endParaRPr lang="es-ES" sz="2400" dirty="0"/>
          </a:p>
        </p:txBody>
      </p:sp>
      <p:sp>
        <p:nvSpPr>
          <p:cNvPr id="1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EADA5-2784-4F07-98D4-497234DB8B08}" type="slidenum">
              <a:rPr lang="es-ES"/>
              <a:pPr/>
              <a:t>23</a:t>
            </a:fld>
            <a:endParaRPr lang="es-ES"/>
          </a:p>
        </p:txBody>
      </p:sp>
      <p:sp>
        <p:nvSpPr>
          <p:cNvPr id="11878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878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18797" name="Line 13"/>
          <p:cNvSpPr>
            <a:spLocks noChangeShapeType="1"/>
          </p:cNvSpPr>
          <p:nvPr/>
        </p:nvSpPr>
        <p:spPr bwMode="auto">
          <a:xfrm>
            <a:off x="1682750" y="4972050"/>
            <a:ext cx="747713" cy="1588"/>
          </a:xfrm>
          <a:prstGeom prst="line">
            <a:avLst/>
          </a:prstGeom>
          <a:noFill/>
          <a:ln w="206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  <p:sp>
        <p:nvSpPr>
          <p:cNvPr id="118801" name="Rectangle 17"/>
          <p:cNvSpPr>
            <a:spLocks noChangeArrowheads="1"/>
          </p:cNvSpPr>
          <p:nvPr/>
        </p:nvSpPr>
        <p:spPr bwMode="auto">
          <a:xfrm>
            <a:off x="981075" y="4748213"/>
            <a:ext cx="807913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2800" dirty="0" smtClean="0">
                <a:solidFill>
                  <a:srgbClr val="000000"/>
                </a:solidFill>
                <a:latin typeface="+mn-lt"/>
              </a:rPr>
              <a:t>IM = </a:t>
            </a:r>
            <a:endParaRPr lang="es-ES" sz="1600" dirty="0">
              <a:latin typeface="+mn-lt"/>
            </a:endParaRPr>
          </a:p>
        </p:txBody>
      </p:sp>
      <p:sp>
        <p:nvSpPr>
          <p:cNvPr id="118814" name="Rectangle 30"/>
          <p:cNvSpPr>
            <a:spLocks noChangeArrowheads="1"/>
          </p:cNvSpPr>
          <p:nvPr/>
        </p:nvSpPr>
        <p:spPr bwMode="auto">
          <a:xfrm>
            <a:off x="2781300" y="4737100"/>
            <a:ext cx="267652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eaLnBrk="0" hangingPunct="0"/>
            <a:r>
              <a:rPr lang="es-ES" sz="2800" dirty="0">
                <a:solidFill>
                  <a:srgbClr val="000000"/>
                </a:solidFill>
                <a:latin typeface="+mn-lt"/>
              </a:rPr>
              <a:t>40 -2Q</a:t>
            </a:r>
          </a:p>
        </p:txBody>
      </p:sp>
      <p:sp>
        <p:nvSpPr>
          <p:cNvPr id="118825" name="Rectangle 41"/>
          <p:cNvSpPr>
            <a:spLocks noChangeArrowheads="1"/>
          </p:cNvSpPr>
          <p:nvPr/>
        </p:nvSpPr>
        <p:spPr bwMode="auto">
          <a:xfrm>
            <a:off x="2513013" y="4724400"/>
            <a:ext cx="209994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2800" dirty="0">
                <a:solidFill>
                  <a:srgbClr val="000000"/>
                </a:solidFill>
                <a:latin typeface="+mn-lt"/>
              </a:rPr>
              <a:t>=</a:t>
            </a:r>
            <a:endParaRPr lang="es-ES" sz="2800" dirty="0">
              <a:latin typeface="+mn-lt"/>
            </a:endParaRPr>
          </a:p>
        </p:txBody>
      </p:sp>
      <p:sp>
        <p:nvSpPr>
          <p:cNvPr id="118826" name="Rectangle 42"/>
          <p:cNvSpPr>
            <a:spLocks noChangeArrowheads="1"/>
          </p:cNvSpPr>
          <p:nvPr/>
        </p:nvSpPr>
        <p:spPr bwMode="auto">
          <a:xfrm>
            <a:off x="1725613" y="5070475"/>
            <a:ext cx="93662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eaLnBrk="0" hangingPunct="0"/>
            <a:r>
              <a:rPr lang="es-ES" sz="2800" dirty="0" err="1">
                <a:solidFill>
                  <a:srgbClr val="000000"/>
                </a:solidFill>
                <a:latin typeface="+mn-lt"/>
              </a:rPr>
              <a:t>d</a:t>
            </a:r>
            <a:r>
              <a:rPr lang="es-ES" sz="2800" dirty="0" err="1" smtClean="0">
                <a:solidFill>
                  <a:srgbClr val="000000"/>
                </a:solidFill>
                <a:latin typeface="+mn-lt"/>
              </a:rPr>
              <a:t>Q</a:t>
            </a:r>
            <a:endParaRPr lang="es-ES" sz="28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18827" name="Rectangle 43"/>
          <p:cNvSpPr>
            <a:spLocks noChangeArrowheads="1"/>
          </p:cNvSpPr>
          <p:nvPr/>
        </p:nvSpPr>
        <p:spPr bwMode="auto">
          <a:xfrm>
            <a:off x="1831975" y="4443413"/>
            <a:ext cx="827088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eaLnBrk="0" hangingPunct="0"/>
            <a:r>
              <a:rPr lang="es-ES" sz="2800" dirty="0" err="1">
                <a:solidFill>
                  <a:srgbClr val="000000"/>
                </a:solidFill>
                <a:latin typeface="+mn-lt"/>
              </a:rPr>
              <a:t>d</a:t>
            </a:r>
            <a:r>
              <a:rPr lang="es-ES" sz="2800" dirty="0" err="1" smtClean="0">
                <a:solidFill>
                  <a:srgbClr val="000000"/>
                </a:solidFill>
                <a:latin typeface="+mn-lt"/>
              </a:rPr>
              <a:t>I</a:t>
            </a:r>
            <a:endParaRPr lang="es-ES" sz="28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18835" name="Text Box 51"/>
          <p:cNvSpPr txBox="1">
            <a:spLocks noChangeArrowheads="1"/>
          </p:cNvSpPr>
          <p:nvPr/>
        </p:nvSpPr>
        <p:spPr bwMode="auto">
          <a:xfrm>
            <a:off x="2425700" y="3608388"/>
            <a:ext cx="6718300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s-ES" sz="2400" dirty="0" smtClean="0">
                <a:solidFill>
                  <a:srgbClr val="000000"/>
                </a:solidFill>
                <a:latin typeface="+mn-lt"/>
              </a:rPr>
              <a:t>I = PQ ; I = (40-Q)Q ; I = 40Q-Q</a:t>
            </a:r>
            <a:r>
              <a:rPr lang="es-ES" sz="2400" baseline="30000" dirty="0" smtClean="0">
                <a:solidFill>
                  <a:srgbClr val="000000"/>
                </a:solidFill>
                <a:latin typeface="+mn-lt"/>
              </a:rPr>
              <a:t>2</a:t>
            </a:r>
            <a:endParaRPr lang="es-ES" sz="2400" baseline="300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4560888" y="5281613"/>
            <a:ext cx="46006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2800" dirty="0" err="1" smtClean="0">
                <a:solidFill>
                  <a:srgbClr val="000000"/>
                </a:solidFill>
                <a:latin typeface="+mn-lt"/>
              </a:rPr>
              <a:t>dC</a:t>
            </a:r>
            <a:endParaRPr lang="es-ES" sz="1600" dirty="0">
              <a:latin typeface="+mn-lt"/>
            </a:endParaRPr>
          </a:p>
        </p:txBody>
      </p:sp>
      <p:sp>
        <p:nvSpPr>
          <p:cNvPr id="19" name="Rectangle 15"/>
          <p:cNvSpPr>
            <a:spLocks noChangeArrowheads="1"/>
          </p:cNvSpPr>
          <p:nvPr/>
        </p:nvSpPr>
        <p:spPr bwMode="auto">
          <a:xfrm>
            <a:off x="4567238" y="5838825"/>
            <a:ext cx="479298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2800" dirty="0" err="1" smtClean="0">
                <a:solidFill>
                  <a:srgbClr val="000000"/>
                </a:solidFill>
                <a:latin typeface="+mn-lt"/>
              </a:rPr>
              <a:t>dQ</a:t>
            </a:r>
            <a:endParaRPr lang="es-ES" sz="1600" dirty="0">
              <a:latin typeface="+mn-lt"/>
            </a:endParaRPr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4487863" y="5776913"/>
            <a:ext cx="747712" cy="1587"/>
          </a:xfrm>
          <a:prstGeom prst="line">
            <a:avLst/>
          </a:prstGeom>
          <a:noFill/>
          <a:ln w="20638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22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27A67-B68D-499A-91AA-E801E1B9216C}" type="slidenum">
              <a:rPr lang="es-ES"/>
              <a:pPr/>
              <a:t>24</a:t>
            </a:fld>
            <a:endParaRPr lang="es-ES"/>
          </a:p>
        </p:txBody>
      </p:sp>
      <p:sp>
        <p:nvSpPr>
          <p:cNvPr id="12083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083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2083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23913" y="1987550"/>
            <a:ext cx="7862887" cy="4505325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s-ES" sz="2800" dirty="0"/>
              <a:t>Aplicando la condición de </a:t>
            </a:r>
            <a:r>
              <a:rPr lang="es-ES" sz="2800" dirty="0" smtClean="0"/>
              <a:t>equilibrio:</a:t>
            </a:r>
            <a:endParaRPr lang="es-ES" sz="2800" dirty="0"/>
          </a:p>
          <a:p>
            <a:pPr>
              <a:spcBef>
                <a:spcPct val="70000"/>
              </a:spcBef>
              <a:buFontTx/>
              <a:buNone/>
            </a:pPr>
            <a:endParaRPr lang="es-ES" sz="2800" dirty="0"/>
          </a:p>
          <a:p>
            <a:pPr>
              <a:spcBef>
                <a:spcPct val="70000"/>
              </a:spcBef>
              <a:buFontTx/>
              <a:buNone/>
            </a:pPr>
            <a:endParaRPr lang="es-ES" sz="2800" dirty="0" smtClean="0"/>
          </a:p>
          <a:p>
            <a:pPr>
              <a:spcBef>
                <a:spcPct val="70000"/>
              </a:spcBef>
            </a:pPr>
            <a:r>
              <a:rPr lang="es-ES" sz="2800" dirty="0" smtClean="0"/>
              <a:t>Para calcular el precio se sustituye Q=10ud en la función de demanda: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s-ES" sz="2800" dirty="0" smtClean="0"/>
              <a:t>     P=40-10  ; P=30 </a:t>
            </a:r>
            <a:r>
              <a:rPr lang="es-ES" sz="2800" dirty="0" err="1" smtClean="0"/>
              <a:t>um</a:t>
            </a:r>
            <a:r>
              <a:rPr lang="es-ES" sz="2800" dirty="0" smtClean="0"/>
              <a:t>/</a:t>
            </a:r>
            <a:r>
              <a:rPr lang="es-ES" sz="2800" dirty="0" err="1" smtClean="0"/>
              <a:t>ud</a:t>
            </a:r>
            <a:endParaRPr lang="es-ES" sz="2800" dirty="0" smtClean="0"/>
          </a:p>
          <a:p>
            <a:pPr>
              <a:spcBef>
                <a:spcPct val="70000"/>
              </a:spcBef>
              <a:buFontTx/>
              <a:buNone/>
            </a:pPr>
            <a:endParaRPr lang="es-ES" sz="2800" dirty="0"/>
          </a:p>
          <a:p>
            <a:pPr>
              <a:spcBef>
                <a:spcPct val="70000"/>
              </a:spcBef>
              <a:buFontTx/>
              <a:buNone/>
            </a:pPr>
            <a:endParaRPr lang="es-ES" sz="2800" dirty="0"/>
          </a:p>
          <a:p>
            <a:pPr>
              <a:spcBef>
                <a:spcPct val="70000"/>
              </a:spcBef>
              <a:buFontTx/>
              <a:buNone/>
            </a:pPr>
            <a:endParaRPr lang="es-ES" sz="2800" dirty="0"/>
          </a:p>
        </p:txBody>
      </p:sp>
      <p:sp>
        <p:nvSpPr>
          <p:cNvPr id="120847" name="Rectangle 15"/>
          <p:cNvSpPr>
            <a:spLocks noChangeArrowheads="1"/>
          </p:cNvSpPr>
          <p:nvPr/>
        </p:nvSpPr>
        <p:spPr bwMode="auto">
          <a:xfrm>
            <a:off x="5121275" y="4746625"/>
            <a:ext cx="339725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4000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/>
          </a:p>
        </p:txBody>
      </p:sp>
      <p:sp>
        <p:nvSpPr>
          <p:cNvPr id="120848" name="Rectangle 16"/>
          <p:cNvSpPr>
            <a:spLocks noChangeArrowheads="1"/>
          </p:cNvSpPr>
          <p:nvPr/>
        </p:nvSpPr>
        <p:spPr bwMode="auto">
          <a:xfrm>
            <a:off x="4554538" y="4746625"/>
            <a:ext cx="46990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4000" dirty="0">
                <a:solidFill>
                  <a:srgbClr val="000000"/>
                </a:solidFill>
                <a:latin typeface="Times New Roman" pitchFamily="18" charset="0"/>
              </a:rPr>
              <a:t>  </a:t>
            </a:r>
            <a:endParaRPr lang="es-ES" sz="2400" dirty="0"/>
          </a:p>
        </p:txBody>
      </p:sp>
      <p:sp>
        <p:nvSpPr>
          <p:cNvPr id="120863" name="Rectangle 31"/>
          <p:cNvSpPr>
            <a:spLocks noChangeArrowheads="1"/>
          </p:cNvSpPr>
          <p:nvPr/>
        </p:nvSpPr>
        <p:spPr bwMode="auto">
          <a:xfrm>
            <a:off x="3492500" y="4746625"/>
            <a:ext cx="339725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4000" i="1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/>
          </a:p>
        </p:txBody>
      </p:sp>
      <p:sp>
        <p:nvSpPr>
          <p:cNvPr id="120869" name="Rectangle 37"/>
          <p:cNvSpPr>
            <a:spLocks noChangeArrowheads="1"/>
          </p:cNvSpPr>
          <p:nvPr/>
        </p:nvSpPr>
        <p:spPr bwMode="auto">
          <a:xfrm>
            <a:off x="1371600" y="2747963"/>
            <a:ext cx="385201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2800" dirty="0" smtClean="0">
                <a:solidFill>
                  <a:srgbClr val="000000"/>
                </a:solidFill>
                <a:latin typeface="+mn-lt"/>
              </a:rPr>
              <a:t>IM = CM  ; 40-2Q = 2Q </a:t>
            </a:r>
            <a:r>
              <a:rPr lang="es-ES" sz="2800" i="1" dirty="0" smtClean="0">
                <a:solidFill>
                  <a:srgbClr val="000000"/>
                </a:solidFill>
                <a:latin typeface="+mn-lt"/>
              </a:rPr>
              <a:t>;</a:t>
            </a:r>
            <a:endParaRPr lang="es-ES" sz="2800" i="1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20843" name="Rectangle 11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600">
                <a:solidFill>
                  <a:srgbClr val="FF0000"/>
                </a:solidFill>
              </a:rPr>
              <a:t>Práctica 2</a:t>
            </a:r>
            <a:r>
              <a:rPr lang="en-US" sz="3600"/>
              <a:t>. Producción y precio que maximizan beneficios</a:t>
            </a:r>
          </a:p>
        </p:txBody>
      </p:sp>
      <p:sp>
        <p:nvSpPr>
          <p:cNvPr id="120871" name="Text Box 39"/>
          <p:cNvSpPr txBox="1">
            <a:spLocks noChangeArrowheads="1"/>
          </p:cNvSpPr>
          <p:nvPr/>
        </p:nvSpPr>
        <p:spPr bwMode="auto">
          <a:xfrm>
            <a:off x="1381125" y="3419475"/>
            <a:ext cx="127310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s-ES" sz="2800" i="1" dirty="0">
                <a:solidFill>
                  <a:srgbClr val="000000"/>
                </a:solidFill>
                <a:latin typeface="+mn-lt"/>
              </a:rPr>
              <a:t>Q </a:t>
            </a:r>
            <a:r>
              <a:rPr lang="es-ES" sz="2800" dirty="0">
                <a:solidFill>
                  <a:srgbClr val="000000"/>
                </a:solidFill>
                <a:latin typeface="+mn-lt"/>
              </a:rPr>
              <a:t>= 10</a:t>
            </a:r>
          </a:p>
        </p:txBody>
      </p:sp>
      <p:pic>
        <p:nvPicPr>
          <p:cNvPr id="13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7180053" y="1759789"/>
            <a:ext cx="631166" cy="63116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4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AFDEE-850E-418A-A551-55FE53FFB21D}" type="slidenum">
              <a:rPr lang="es-ES"/>
              <a:pPr/>
              <a:t>25</a:t>
            </a:fld>
            <a:endParaRPr lang="es-ES"/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95300" y="1733550"/>
            <a:ext cx="3962400" cy="4114800"/>
          </a:xfrm>
          <a:noFill/>
          <a:ln/>
        </p:spPr>
        <p:txBody>
          <a:bodyPr lIns="90488" tIns="44450" rIns="90488" bIns="44450"/>
          <a:lstStyle/>
          <a:p>
            <a:r>
              <a:rPr lang="en-US" sz="2400" dirty="0" err="1"/>
              <a:t>Observaciones</a:t>
            </a:r>
            <a:r>
              <a:rPr lang="en-US" sz="2400" dirty="0"/>
              <a:t>:</a:t>
            </a:r>
          </a:p>
          <a:p>
            <a:pPr lvl="1">
              <a:buSzPct val="75000"/>
            </a:pPr>
            <a:r>
              <a:rPr lang="en-US" sz="2000" dirty="0"/>
              <a:t>La </a:t>
            </a:r>
            <a:r>
              <a:rPr lang="en-US" sz="2000" dirty="0" err="1"/>
              <a:t>pendiente</a:t>
            </a:r>
            <a:r>
              <a:rPr lang="en-US" sz="2000" dirty="0"/>
              <a:t> de </a:t>
            </a:r>
            <a:r>
              <a:rPr lang="en-US" sz="2000" i="1" dirty="0"/>
              <a:t>ii’</a:t>
            </a:r>
            <a:r>
              <a:rPr lang="en-US" sz="2000" dirty="0"/>
              <a:t> = </a:t>
            </a:r>
            <a:r>
              <a:rPr lang="en-US" sz="2000" dirty="0" err="1"/>
              <a:t>pendiente</a:t>
            </a:r>
            <a:r>
              <a:rPr lang="en-US" sz="2000" dirty="0"/>
              <a:t> </a:t>
            </a:r>
            <a:r>
              <a:rPr lang="en-US" sz="2000" i="1" dirty="0"/>
              <a:t>cc’</a:t>
            </a:r>
            <a:r>
              <a:rPr lang="en-US" sz="2000" dirty="0"/>
              <a:t> y son </a:t>
            </a:r>
            <a:r>
              <a:rPr lang="en-US" sz="2000" dirty="0" err="1"/>
              <a:t>paralelas</a:t>
            </a:r>
            <a:r>
              <a:rPr lang="en-US" sz="2000" dirty="0"/>
              <a:t> en 10ud.</a:t>
            </a:r>
          </a:p>
          <a:p>
            <a:pPr lvl="1">
              <a:buSzPct val="75000"/>
            </a:pPr>
            <a:r>
              <a:rPr lang="en-US" sz="2000" dirty="0"/>
              <a:t>Los </a:t>
            </a:r>
            <a:r>
              <a:rPr lang="en-US" sz="2000" dirty="0" err="1"/>
              <a:t>beneficios</a:t>
            </a:r>
            <a:r>
              <a:rPr lang="en-US" sz="2000" dirty="0"/>
              <a:t> se </a:t>
            </a:r>
            <a:r>
              <a:rPr lang="en-US" sz="2000" dirty="0" err="1"/>
              <a:t>maximizan</a:t>
            </a:r>
            <a:r>
              <a:rPr lang="en-US" sz="2000" dirty="0"/>
              <a:t> en 10ud.</a:t>
            </a:r>
          </a:p>
          <a:p>
            <a:pPr lvl="1">
              <a:buSzPct val="75000"/>
            </a:pPr>
            <a:r>
              <a:rPr lang="en-US" sz="2000" dirty="0"/>
              <a:t>P = 30um/</a:t>
            </a:r>
            <a:r>
              <a:rPr lang="en-US" sz="2000" dirty="0" err="1"/>
              <a:t>ud</a:t>
            </a:r>
            <a:r>
              <a:rPr lang="en-US" sz="2000" dirty="0"/>
              <a:t>, Q = 10ud,              </a:t>
            </a:r>
            <a:r>
              <a:rPr lang="en-US" sz="2000" dirty="0" smtClean="0"/>
              <a:t>I </a:t>
            </a:r>
            <a:r>
              <a:rPr lang="en-US" sz="2000" dirty="0"/>
              <a:t>= </a:t>
            </a:r>
            <a:r>
              <a:rPr lang="en-US" sz="2000" dirty="0" smtClean="0"/>
              <a:t>PQ </a:t>
            </a:r>
            <a:r>
              <a:rPr lang="en-US" sz="2000" dirty="0"/>
              <a:t>= 300um.</a:t>
            </a:r>
          </a:p>
          <a:p>
            <a:pPr lvl="1">
              <a:buSzPct val="75000"/>
            </a:pPr>
            <a:r>
              <a:rPr lang="en-US" sz="2000" dirty="0"/>
              <a:t>CT = 70+10</a:t>
            </a:r>
            <a:r>
              <a:rPr lang="en-US" sz="2000" baseline="30000" dirty="0"/>
              <a:t>2</a:t>
            </a:r>
            <a:r>
              <a:rPr lang="en-US" sz="2000" dirty="0"/>
              <a:t>=170um.</a:t>
            </a:r>
          </a:p>
          <a:p>
            <a:pPr lvl="1">
              <a:buSzPct val="75000"/>
            </a:pPr>
            <a:r>
              <a:rPr lang="en-US" sz="2000" dirty="0" err="1"/>
              <a:t>Beneficios</a:t>
            </a:r>
            <a:r>
              <a:rPr lang="en-US" sz="2000" dirty="0"/>
              <a:t> = </a:t>
            </a:r>
            <a:r>
              <a:rPr lang="en-US" sz="2000" dirty="0" smtClean="0"/>
              <a:t>I </a:t>
            </a:r>
            <a:r>
              <a:rPr lang="en-US" sz="2000" dirty="0"/>
              <a:t>– CT; B=300-170=130um.</a:t>
            </a:r>
          </a:p>
          <a:p>
            <a:pPr>
              <a:spcBef>
                <a:spcPct val="40000"/>
              </a:spcBef>
            </a:pPr>
            <a:endParaRPr lang="en-US" sz="2000" dirty="0"/>
          </a:p>
        </p:txBody>
      </p:sp>
      <p:sp>
        <p:nvSpPr>
          <p:cNvPr id="135172" name="Rectangle 4"/>
          <p:cNvSpPr>
            <a:spLocks noChangeArrowheads="1"/>
          </p:cNvSpPr>
          <p:nvPr/>
        </p:nvSpPr>
        <p:spPr bwMode="auto">
          <a:xfrm>
            <a:off x="5913438" y="5822950"/>
            <a:ext cx="2160587" cy="3413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73" name="Line 5"/>
          <p:cNvSpPr>
            <a:spLocks noChangeShapeType="1"/>
          </p:cNvSpPr>
          <p:nvPr/>
        </p:nvSpPr>
        <p:spPr bwMode="auto">
          <a:xfrm>
            <a:off x="5230813" y="2452688"/>
            <a:ext cx="0" cy="31765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74" name="Line 6"/>
          <p:cNvSpPr>
            <a:spLocks noChangeShapeType="1"/>
          </p:cNvSpPr>
          <p:nvPr/>
        </p:nvSpPr>
        <p:spPr bwMode="auto">
          <a:xfrm>
            <a:off x="5254625" y="5651500"/>
            <a:ext cx="31861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75" name="Rectangle 7"/>
          <p:cNvSpPr>
            <a:spLocks noChangeArrowheads="1"/>
          </p:cNvSpPr>
          <p:nvPr/>
        </p:nvSpPr>
        <p:spPr bwMode="auto">
          <a:xfrm>
            <a:off x="7840663" y="5927725"/>
            <a:ext cx="78105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Q(um)</a:t>
            </a:r>
            <a:endParaRPr lang="en-US" sz="1400" b="1"/>
          </a:p>
        </p:txBody>
      </p:sp>
      <p:sp>
        <p:nvSpPr>
          <p:cNvPr id="135176" name="Rectangle 8"/>
          <p:cNvSpPr>
            <a:spLocks noChangeArrowheads="1"/>
          </p:cNvSpPr>
          <p:nvPr/>
        </p:nvSpPr>
        <p:spPr bwMode="auto">
          <a:xfrm>
            <a:off x="4662488" y="2160588"/>
            <a:ext cx="5238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800" b="1"/>
              <a:t>um</a:t>
            </a:r>
          </a:p>
        </p:txBody>
      </p:sp>
      <p:sp>
        <p:nvSpPr>
          <p:cNvPr id="135178" name="Rectangle 10"/>
          <p:cNvSpPr>
            <a:spLocks noChangeArrowheads="1"/>
          </p:cNvSpPr>
          <p:nvPr/>
        </p:nvSpPr>
        <p:spPr bwMode="auto">
          <a:xfrm>
            <a:off x="5680075" y="5649913"/>
            <a:ext cx="307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5</a:t>
            </a:r>
          </a:p>
        </p:txBody>
      </p:sp>
      <p:sp>
        <p:nvSpPr>
          <p:cNvPr id="135179" name="Rectangle 11"/>
          <p:cNvSpPr>
            <a:spLocks noChangeArrowheads="1"/>
          </p:cNvSpPr>
          <p:nvPr/>
        </p:nvSpPr>
        <p:spPr bwMode="auto">
          <a:xfrm>
            <a:off x="6534150" y="564991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10</a:t>
            </a:r>
          </a:p>
        </p:txBody>
      </p:sp>
      <p:sp>
        <p:nvSpPr>
          <p:cNvPr id="135180" name="Rectangle 12"/>
          <p:cNvSpPr>
            <a:spLocks noChangeArrowheads="1"/>
          </p:cNvSpPr>
          <p:nvPr/>
        </p:nvSpPr>
        <p:spPr bwMode="auto">
          <a:xfrm>
            <a:off x="7272338" y="564991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15</a:t>
            </a:r>
          </a:p>
        </p:txBody>
      </p:sp>
      <p:sp>
        <p:nvSpPr>
          <p:cNvPr id="135181" name="Rectangle 13"/>
          <p:cNvSpPr>
            <a:spLocks noChangeArrowheads="1"/>
          </p:cNvSpPr>
          <p:nvPr/>
        </p:nvSpPr>
        <p:spPr bwMode="auto">
          <a:xfrm>
            <a:off x="8183563" y="564991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20</a:t>
            </a:r>
          </a:p>
        </p:txBody>
      </p:sp>
      <p:sp>
        <p:nvSpPr>
          <p:cNvPr id="135182" name="Rectangle 14"/>
          <p:cNvSpPr>
            <a:spLocks noChangeArrowheads="1"/>
          </p:cNvSpPr>
          <p:nvPr/>
        </p:nvSpPr>
        <p:spPr bwMode="auto">
          <a:xfrm>
            <a:off x="4710113" y="5094288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70</a:t>
            </a:r>
          </a:p>
        </p:txBody>
      </p:sp>
      <p:sp>
        <p:nvSpPr>
          <p:cNvPr id="135183" name="Rectangle 15"/>
          <p:cNvSpPr>
            <a:spLocks noChangeArrowheads="1"/>
          </p:cNvSpPr>
          <p:nvPr/>
        </p:nvSpPr>
        <p:spPr bwMode="auto">
          <a:xfrm>
            <a:off x="4645025" y="4562475"/>
            <a:ext cx="561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130</a:t>
            </a:r>
          </a:p>
        </p:txBody>
      </p:sp>
      <p:sp>
        <p:nvSpPr>
          <p:cNvPr id="135185" name="Rectangle 17"/>
          <p:cNvSpPr>
            <a:spLocks noChangeArrowheads="1"/>
          </p:cNvSpPr>
          <p:nvPr/>
        </p:nvSpPr>
        <p:spPr bwMode="auto">
          <a:xfrm>
            <a:off x="4619625" y="3654425"/>
            <a:ext cx="561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170</a:t>
            </a:r>
          </a:p>
        </p:txBody>
      </p:sp>
      <p:sp>
        <p:nvSpPr>
          <p:cNvPr id="135186" name="Rectangle 18"/>
          <p:cNvSpPr>
            <a:spLocks noChangeArrowheads="1"/>
          </p:cNvSpPr>
          <p:nvPr/>
        </p:nvSpPr>
        <p:spPr bwMode="auto">
          <a:xfrm>
            <a:off x="4616450" y="2590800"/>
            <a:ext cx="561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300</a:t>
            </a:r>
          </a:p>
        </p:txBody>
      </p:sp>
      <p:sp>
        <p:nvSpPr>
          <p:cNvPr id="135189" name="Rectangle 21"/>
          <p:cNvSpPr>
            <a:spLocks noChangeArrowheads="1"/>
          </p:cNvSpPr>
          <p:nvPr/>
        </p:nvSpPr>
        <p:spPr bwMode="auto">
          <a:xfrm>
            <a:off x="8112125" y="2247900"/>
            <a:ext cx="3841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IT</a:t>
            </a:r>
          </a:p>
        </p:txBody>
      </p:sp>
      <p:sp>
        <p:nvSpPr>
          <p:cNvPr id="135191" name="Rectangle 23"/>
          <p:cNvSpPr>
            <a:spLocks noChangeArrowheads="1"/>
          </p:cNvSpPr>
          <p:nvPr/>
        </p:nvSpPr>
        <p:spPr bwMode="auto">
          <a:xfrm>
            <a:off x="7575550" y="1235075"/>
            <a:ext cx="485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CT</a:t>
            </a:r>
          </a:p>
        </p:txBody>
      </p:sp>
      <p:sp>
        <p:nvSpPr>
          <p:cNvPr id="135192" name="Line 24"/>
          <p:cNvSpPr>
            <a:spLocks noChangeShapeType="1"/>
          </p:cNvSpPr>
          <p:nvPr/>
        </p:nvSpPr>
        <p:spPr bwMode="auto">
          <a:xfrm>
            <a:off x="5245100" y="4694238"/>
            <a:ext cx="1450975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94" name="Freeform 26"/>
          <p:cNvSpPr>
            <a:spLocks/>
          </p:cNvSpPr>
          <p:nvPr/>
        </p:nvSpPr>
        <p:spPr bwMode="auto">
          <a:xfrm>
            <a:off x="5370513" y="4689475"/>
            <a:ext cx="2878137" cy="1146175"/>
          </a:xfrm>
          <a:custGeom>
            <a:avLst/>
            <a:gdLst/>
            <a:ahLst/>
            <a:cxnLst>
              <a:cxn ang="0">
                <a:pos x="0" y="654"/>
              </a:cxn>
              <a:cxn ang="0">
                <a:pos x="25" y="617"/>
              </a:cxn>
              <a:cxn ang="0">
                <a:pos x="66" y="562"/>
              </a:cxn>
              <a:cxn ang="0">
                <a:pos x="108" y="501"/>
              </a:cxn>
              <a:cxn ang="0">
                <a:pos x="158" y="434"/>
              </a:cxn>
              <a:cxn ang="0">
                <a:pos x="216" y="367"/>
              </a:cxn>
              <a:cxn ang="0">
                <a:pos x="274" y="299"/>
              </a:cxn>
              <a:cxn ang="0">
                <a:pos x="324" y="238"/>
              </a:cxn>
              <a:cxn ang="0">
                <a:pos x="382" y="189"/>
              </a:cxn>
              <a:cxn ang="0">
                <a:pos x="490" y="116"/>
              </a:cxn>
              <a:cxn ang="0">
                <a:pos x="607" y="61"/>
              </a:cxn>
              <a:cxn ang="0">
                <a:pos x="723" y="18"/>
              </a:cxn>
              <a:cxn ang="0">
                <a:pos x="781" y="6"/>
              </a:cxn>
              <a:cxn ang="0">
                <a:pos x="839" y="0"/>
              </a:cxn>
              <a:cxn ang="0">
                <a:pos x="964" y="12"/>
              </a:cxn>
              <a:cxn ang="0">
                <a:pos x="1097" y="43"/>
              </a:cxn>
              <a:cxn ang="0">
                <a:pos x="1230" y="98"/>
              </a:cxn>
              <a:cxn ang="0">
                <a:pos x="1355" y="177"/>
              </a:cxn>
              <a:cxn ang="0">
                <a:pos x="1413" y="232"/>
              </a:cxn>
              <a:cxn ang="0">
                <a:pos x="1480" y="299"/>
              </a:cxn>
              <a:cxn ang="0">
                <a:pos x="1546" y="373"/>
              </a:cxn>
              <a:cxn ang="0">
                <a:pos x="1604" y="452"/>
              </a:cxn>
              <a:cxn ang="0">
                <a:pos x="1662" y="532"/>
              </a:cxn>
              <a:cxn ang="0">
                <a:pos x="1721" y="605"/>
              </a:cxn>
              <a:cxn ang="0">
                <a:pos x="1770" y="672"/>
              </a:cxn>
              <a:cxn ang="0">
                <a:pos x="1812" y="721"/>
              </a:cxn>
            </a:cxnLst>
            <a:rect l="0" t="0" r="r" b="b"/>
            <a:pathLst>
              <a:path w="1813" h="722">
                <a:moveTo>
                  <a:pt x="0" y="654"/>
                </a:moveTo>
                <a:lnTo>
                  <a:pt x="25" y="617"/>
                </a:lnTo>
                <a:lnTo>
                  <a:pt x="66" y="562"/>
                </a:lnTo>
                <a:lnTo>
                  <a:pt x="108" y="501"/>
                </a:lnTo>
                <a:lnTo>
                  <a:pt x="158" y="434"/>
                </a:lnTo>
                <a:lnTo>
                  <a:pt x="216" y="367"/>
                </a:lnTo>
                <a:lnTo>
                  <a:pt x="274" y="299"/>
                </a:lnTo>
                <a:lnTo>
                  <a:pt x="324" y="238"/>
                </a:lnTo>
                <a:lnTo>
                  <a:pt x="382" y="189"/>
                </a:lnTo>
                <a:lnTo>
                  <a:pt x="490" y="116"/>
                </a:lnTo>
                <a:lnTo>
                  <a:pt x="607" y="61"/>
                </a:lnTo>
                <a:lnTo>
                  <a:pt x="723" y="18"/>
                </a:lnTo>
                <a:lnTo>
                  <a:pt x="781" y="6"/>
                </a:lnTo>
                <a:lnTo>
                  <a:pt x="839" y="0"/>
                </a:lnTo>
                <a:lnTo>
                  <a:pt x="964" y="12"/>
                </a:lnTo>
                <a:lnTo>
                  <a:pt x="1097" y="43"/>
                </a:lnTo>
                <a:lnTo>
                  <a:pt x="1230" y="98"/>
                </a:lnTo>
                <a:lnTo>
                  <a:pt x="1355" y="177"/>
                </a:lnTo>
                <a:lnTo>
                  <a:pt x="1413" y="232"/>
                </a:lnTo>
                <a:lnTo>
                  <a:pt x="1480" y="299"/>
                </a:lnTo>
                <a:lnTo>
                  <a:pt x="1546" y="373"/>
                </a:lnTo>
                <a:lnTo>
                  <a:pt x="1604" y="452"/>
                </a:lnTo>
                <a:lnTo>
                  <a:pt x="1662" y="532"/>
                </a:lnTo>
                <a:lnTo>
                  <a:pt x="1721" y="605"/>
                </a:lnTo>
                <a:lnTo>
                  <a:pt x="1770" y="672"/>
                </a:lnTo>
                <a:lnTo>
                  <a:pt x="1812" y="721"/>
                </a:lnTo>
              </a:path>
            </a:pathLst>
          </a:custGeom>
          <a:noFill/>
          <a:ln w="50800" cap="rnd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35195" name="Rectangle 27"/>
          <p:cNvSpPr>
            <a:spLocks noChangeArrowheads="1"/>
          </p:cNvSpPr>
          <p:nvPr/>
        </p:nvSpPr>
        <p:spPr bwMode="auto">
          <a:xfrm>
            <a:off x="7831138" y="4719638"/>
            <a:ext cx="13366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Beneficios</a:t>
            </a:r>
          </a:p>
        </p:txBody>
      </p:sp>
      <p:sp>
        <p:nvSpPr>
          <p:cNvPr id="135196" name="Line 28"/>
          <p:cNvSpPr>
            <a:spLocks noChangeShapeType="1"/>
          </p:cNvSpPr>
          <p:nvPr/>
        </p:nvSpPr>
        <p:spPr bwMode="auto">
          <a:xfrm flipH="1">
            <a:off x="7835900" y="5106988"/>
            <a:ext cx="250825" cy="1444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5199" name="Rectangle 31"/>
          <p:cNvSpPr>
            <a:spLocks noChangeArrowheads="1"/>
          </p:cNvSpPr>
          <p:nvPr/>
        </p:nvSpPr>
        <p:spPr bwMode="auto">
          <a:xfrm>
            <a:off x="5686425" y="3263900"/>
            <a:ext cx="250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i</a:t>
            </a:r>
          </a:p>
        </p:txBody>
      </p:sp>
      <p:sp>
        <p:nvSpPr>
          <p:cNvPr id="135200" name="Rectangle 32"/>
          <p:cNvSpPr>
            <a:spLocks noChangeArrowheads="1"/>
          </p:cNvSpPr>
          <p:nvPr/>
        </p:nvSpPr>
        <p:spPr bwMode="auto">
          <a:xfrm>
            <a:off x="6996113" y="1722438"/>
            <a:ext cx="40640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i'</a:t>
            </a:r>
          </a:p>
        </p:txBody>
      </p:sp>
      <p:sp>
        <p:nvSpPr>
          <p:cNvPr id="135201" name="Rectangle 33"/>
          <p:cNvSpPr>
            <a:spLocks noChangeArrowheads="1"/>
          </p:cNvSpPr>
          <p:nvPr/>
        </p:nvSpPr>
        <p:spPr bwMode="auto">
          <a:xfrm>
            <a:off x="6105525" y="4354513"/>
            <a:ext cx="322263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</a:t>
            </a:r>
          </a:p>
        </p:txBody>
      </p:sp>
      <p:sp>
        <p:nvSpPr>
          <p:cNvPr id="135202" name="Rectangle 34"/>
          <p:cNvSpPr>
            <a:spLocks noChangeArrowheads="1"/>
          </p:cNvSpPr>
          <p:nvPr/>
        </p:nvSpPr>
        <p:spPr bwMode="auto">
          <a:xfrm>
            <a:off x="7339013" y="2773363"/>
            <a:ext cx="51276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c’</a:t>
            </a:r>
          </a:p>
        </p:txBody>
      </p:sp>
      <p:sp>
        <p:nvSpPr>
          <p:cNvPr id="135207" name="Rectangle 39"/>
          <p:cNvSpPr>
            <a:spLocks noGrp="1" noChangeArrowheads="1"/>
          </p:cNvSpPr>
          <p:nvPr>
            <p:ph type="title"/>
          </p:nvPr>
        </p:nvSpPr>
        <p:spPr>
          <a:xfrm>
            <a:off x="249238" y="727075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600">
                <a:solidFill>
                  <a:srgbClr val="FF0000"/>
                </a:solidFill>
              </a:rPr>
              <a:t>Práctica 2</a:t>
            </a:r>
            <a:r>
              <a:rPr lang="en-US" sz="3600"/>
              <a:t>. Producción y precio que maximizan beneficios</a:t>
            </a:r>
            <a:r>
              <a:rPr lang="en-US" sz="3200"/>
              <a:t> </a:t>
            </a:r>
          </a:p>
        </p:txBody>
      </p:sp>
      <p:sp>
        <p:nvSpPr>
          <p:cNvPr id="529410" name="Freeform 2"/>
          <p:cNvSpPr>
            <a:spLocks/>
          </p:cNvSpPr>
          <p:nvPr/>
        </p:nvSpPr>
        <p:spPr bwMode="auto">
          <a:xfrm>
            <a:off x="5251450" y="2024063"/>
            <a:ext cx="3513138" cy="3632200"/>
          </a:xfrm>
          <a:custGeom>
            <a:avLst/>
            <a:gdLst/>
            <a:ahLst/>
            <a:cxnLst>
              <a:cxn ang="0">
                <a:pos x="0" y="2288"/>
              </a:cxn>
              <a:cxn ang="0">
                <a:pos x="921" y="445"/>
              </a:cxn>
              <a:cxn ang="0">
                <a:pos x="2213" y="0"/>
              </a:cxn>
            </a:cxnLst>
            <a:rect l="0" t="0" r="r" b="b"/>
            <a:pathLst>
              <a:path w="2213" h="2288">
                <a:moveTo>
                  <a:pt x="0" y="2288"/>
                </a:moveTo>
                <a:cubicBezTo>
                  <a:pt x="276" y="1557"/>
                  <a:pt x="552" y="826"/>
                  <a:pt x="921" y="445"/>
                </a:cubicBezTo>
                <a:cubicBezTo>
                  <a:pt x="1290" y="64"/>
                  <a:pt x="1998" y="74"/>
                  <a:pt x="2213" y="0"/>
                </a:cubicBezTo>
              </a:path>
            </a:pathLst>
          </a:custGeom>
          <a:noFill/>
          <a:ln w="38100" cap="flat" cmpd="sng">
            <a:solidFill>
              <a:srgbClr val="00008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1" name="Line 3"/>
          <p:cNvSpPr>
            <a:spLocks noChangeShapeType="1"/>
          </p:cNvSpPr>
          <p:nvPr/>
        </p:nvSpPr>
        <p:spPr bwMode="auto">
          <a:xfrm flipV="1">
            <a:off x="6634163" y="2090738"/>
            <a:ext cx="66675" cy="35798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2" name="Freeform 4"/>
          <p:cNvSpPr>
            <a:spLocks/>
          </p:cNvSpPr>
          <p:nvPr/>
        </p:nvSpPr>
        <p:spPr bwMode="auto">
          <a:xfrm>
            <a:off x="5224463" y="1554163"/>
            <a:ext cx="2730500" cy="3670300"/>
          </a:xfrm>
          <a:custGeom>
            <a:avLst/>
            <a:gdLst/>
            <a:ahLst/>
            <a:cxnLst>
              <a:cxn ang="0">
                <a:pos x="0" y="2312"/>
              </a:cxn>
              <a:cxn ang="0">
                <a:pos x="963" y="1333"/>
              </a:cxn>
              <a:cxn ang="0">
                <a:pos x="1720" y="0"/>
              </a:cxn>
            </a:cxnLst>
            <a:rect l="0" t="0" r="r" b="b"/>
            <a:pathLst>
              <a:path w="1720" h="2312">
                <a:moveTo>
                  <a:pt x="0" y="2312"/>
                </a:moveTo>
                <a:cubicBezTo>
                  <a:pt x="338" y="2015"/>
                  <a:pt x="676" y="1718"/>
                  <a:pt x="963" y="1333"/>
                </a:cubicBezTo>
                <a:cubicBezTo>
                  <a:pt x="1250" y="948"/>
                  <a:pt x="1594" y="222"/>
                  <a:pt x="1720" y="0"/>
                </a:cubicBezTo>
              </a:path>
            </a:pathLst>
          </a:custGeom>
          <a:noFill/>
          <a:ln w="38100" cap="flat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3" name="Line 5"/>
          <p:cNvSpPr>
            <a:spLocks noChangeShapeType="1"/>
          </p:cNvSpPr>
          <p:nvPr/>
        </p:nvSpPr>
        <p:spPr bwMode="auto">
          <a:xfrm flipH="1">
            <a:off x="6270625" y="3043238"/>
            <a:ext cx="1096963" cy="126682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4" name="Line 6"/>
          <p:cNvSpPr>
            <a:spLocks noChangeShapeType="1"/>
          </p:cNvSpPr>
          <p:nvPr/>
        </p:nvSpPr>
        <p:spPr bwMode="auto">
          <a:xfrm flipH="1">
            <a:off x="6034088" y="2024063"/>
            <a:ext cx="1136650" cy="147637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5" name="Line 7"/>
          <p:cNvSpPr>
            <a:spLocks noChangeShapeType="1"/>
          </p:cNvSpPr>
          <p:nvPr/>
        </p:nvSpPr>
        <p:spPr bwMode="auto">
          <a:xfrm flipH="1">
            <a:off x="5224463" y="3749675"/>
            <a:ext cx="1438275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lg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29416" name="Line 8"/>
          <p:cNvSpPr>
            <a:spLocks noChangeShapeType="1"/>
          </p:cNvSpPr>
          <p:nvPr/>
        </p:nvSpPr>
        <p:spPr bwMode="auto">
          <a:xfrm flipH="1">
            <a:off x="5211763" y="2768600"/>
            <a:ext cx="1450975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37" name="3 Marcador de pie de página"/>
          <p:cNvSpPr txBox="1">
            <a:spLocks/>
          </p:cNvSpPr>
          <p:nvPr/>
        </p:nvSpPr>
        <p:spPr bwMode="auto">
          <a:xfrm>
            <a:off x="523875" y="6105525"/>
            <a:ext cx="6819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Figura 8</a:t>
            </a:r>
            <a:r>
              <a:rPr kumimoji="0" lang="es-E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. Cantidad que maximiza beneficios (práctica 2).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97B31-DDC0-4083-ADFB-E3FBF6131CC1}" type="slidenum">
              <a:rPr lang="es-ES"/>
              <a:pPr/>
              <a:t>26</a:t>
            </a:fld>
            <a:endParaRPr lang="es-ES"/>
          </a:p>
        </p:txBody>
      </p:sp>
      <p:sp>
        <p:nvSpPr>
          <p:cNvPr id="1495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828800"/>
            <a:ext cx="3733800" cy="4114800"/>
          </a:xfrm>
          <a:noFill/>
          <a:ln/>
        </p:spPr>
        <p:txBody>
          <a:bodyPr lIns="90488" tIns="44450" rIns="90488" bIns="44450"/>
          <a:lstStyle/>
          <a:p>
            <a:r>
              <a:rPr lang="en-US" sz="2400" dirty="0" err="1"/>
              <a:t>Observaciones</a:t>
            </a:r>
            <a:r>
              <a:rPr lang="en-US" sz="2400" dirty="0"/>
              <a:t>:</a:t>
            </a:r>
          </a:p>
          <a:p>
            <a:pPr lvl="1">
              <a:buSzPct val="75000"/>
            </a:pPr>
            <a:r>
              <a:rPr lang="en-US" sz="2000" dirty="0"/>
              <a:t>Q = 10 </a:t>
            </a:r>
            <a:r>
              <a:rPr lang="en-US" sz="2000" dirty="0" err="1"/>
              <a:t>CTMe</a:t>
            </a:r>
            <a:r>
              <a:rPr lang="en-US" sz="2000" dirty="0"/>
              <a:t>=CT/Q=170/10 </a:t>
            </a:r>
            <a:r>
              <a:rPr lang="en-US" sz="2000" dirty="0" err="1"/>
              <a:t>CTMe</a:t>
            </a:r>
            <a:r>
              <a:rPr lang="en-US" sz="2000" dirty="0"/>
              <a:t>=17um/</a:t>
            </a:r>
            <a:r>
              <a:rPr lang="en-US" sz="2000" dirty="0" err="1"/>
              <a:t>ud</a:t>
            </a:r>
            <a:r>
              <a:rPr lang="en-US" sz="2000" dirty="0"/>
              <a:t>,         CT = </a:t>
            </a:r>
            <a:r>
              <a:rPr lang="en-US" sz="2000" dirty="0" err="1"/>
              <a:t>CMeXQ</a:t>
            </a:r>
            <a:r>
              <a:rPr lang="en-US" sz="2000" dirty="0"/>
              <a:t>=170um.</a:t>
            </a:r>
          </a:p>
          <a:p>
            <a:pPr lvl="1">
              <a:buSzPct val="75000"/>
            </a:pPr>
            <a:r>
              <a:rPr lang="en-US" sz="2000" dirty="0" err="1"/>
              <a:t>Beneficios</a:t>
            </a:r>
            <a:r>
              <a:rPr lang="en-US" sz="2000" dirty="0"/>
              <a:t> = IT-CT = 300-170=130um o</a:t>
            </a:r>
          </a:p>
          <a:p>
            <a:pPr lvl="1">
              <a:buSzPct val="75000"/>
            </a:pPr>
            <a:r>
              <a:rPr lang="en-US" sz="2000" dirty="0" err="1"/>
              <a:t>Beneficios</a:t>
            </a:r>
            <a:r>
              <a:rPr lang="en-US" sz="2000" dirty="0"/>
              <a:t> = (P-</a:t>
            </a:r>
            <a:r>
              <a:rPr lang="en-US" sz="2000" dirty="0" err="1"/>
              <a:t>CTMe</a:t>
            </a:r>
            <a:r>
              <a:rPr lang="en-US" sz="2000" dirty="0"/>
              <a:t>)XQ=(30-17)(10) = 130um.</a:t>
            </a:r>
          </a:p>
        </p:txBody>
      </p:sp>
      <p:sp>
        <p:nvSpPr>
          <p:cNvPr id="149509" name="Rectangle 5"/>
          <p:cNvSpPr>
            <a:spLocks noChangeArrowheads="1"/>
          </p:cNvSpPr>
          <p:nvPr/>
        </p:nvSpPr>
        <p:spPr bwMode="auto">
          <a:xfrm>
            <a:off x="4879975" y="3321050"/>
            <a:ext cx="1528763" cy="1125538"/>
          </a:xfrm>
          <a:prstGeom prst="rect">
            <a:avLst/>
          </a:prstGeom>
          <a:solidFill>
            <a:srgbClr val="FFCC99"/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10" name="Line 6"/>
          <p:cNvSpPr>
            <a:spLocks noChangeShapeType="1"/>
          </p:cNvSpPr>
          <p:nvPr/>
        </p:nvSpPr>
        <p:spPr bwMode="auto">
          <a:xfrm>
            <a:off x="4906963" y="2579688"/>
            <a:ext cx="3357562" cy="3084512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11" name="Rectangle 7"/>
          <p:cNvSpPr>
            <a:spLocks noChangeArrowheads="1"/>
          </p:cNvSpPr>
          <p:nvPr/>
        </p:nvSpPr>
        <p:spPr bwMode="auto">
          <a:xfrm>
            <a:off x="5584825" y="5635625"/>
            <a:ext cx="2235200" cy="355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12" name="Line 8"/>
          <p:cNvSpPr>
            <a:spLocks noChangeShapeType="1"/>
          </p:cNvSpPr>
          <p:nvPr/>
        </p:nvSpPr>
        <p:spPr bwMode="auto">
          <a:xfrm>
            <a:off x="4879975" y="2151063"/>
            <a:ext cx="0" cy="33083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13" name="Line 9"/>
          <p:cNvSpPr>
            <a:spLocks noChangeShapeType="1"/>
          </p:cNvSpPr>
          <p:nvPr/>
        </p:nvSpPr>
        <p:spPr bwMode="auto">
          <a:xfrm>
            <a:off x="4905375" y="5443538"/>
            <a:ext cx="32940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14" name="Rectangle 10"/>
          <p:cNvSpPr>
            <a:spLocks noChangeArrowheads="1"/>
          </p:cNvSpPr>
          <p:nvPr/>
        </p:nvSpPr>
        <p:spPr bwMode="auto">
          <a:xfrm>
            <a:off x="8074025" y="5791200"/>
            <a:ext cx="652463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400" b="1"/>
              <a:t>Q(ud)</a:t>
            </a:r>
          </a:p>
        </p:txBody>
      </p:sp>
      <p:sp>
        <p:nvSpPr>
          <p:cNvPr id="149515" name="Rectangle 11"/>
          <p:cNvSpPr>
            <a:spLocks noChangeArrowheads="1"/>
          </p:cNvSpPr>
          <p:nvPr/>
        </p:nvSpPr>
        <p:spPr bwMode="auto">
          <a:xfrm>
            <a:off x="3883025" y="2012950"/>
            <a:ext cx="712788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400" b="1"/>
              <a:t>um/ud</a:t>
            </a:r>
          </a:p>
        </p:txBody>
      </p:sp>
      <p:sp>
        <p:nvSpPr>
          <p:cNvPr id="149516" name="Rectangle 12"/>
          <p:cNvSpPr>
            <a:spLocks noChangeArrowheads="1"/>
          </p:cNvSpPr>
          <p:nvPr/>
        </p:nvSpPr>
        <p:spPr bwMode="auto">
          <a:xfrm>
            <a:off x="4640263" y="5465763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0</a:t>
            </a:r>
          </a:p>
        </p:txBody>
      </p:sp>
      <p:sp>
        <p:nvSpPr>
          <p:cNvPr id="149518" name="Rectangle 14"/>
          <p:cNvSpPr>
            <a:spLocks noChangeArrowheads="1"/>
          </p:cNvSpPr>
          <p:nvPr/>
        </p:nvSpPr>
        <p:spPr bwMode="auto">
          <a:xfrm>
            <a:off x="6227763" y="5465763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10</a:t>
            </a:r>
          </a:p>
        </p:txBody>
      </p:sp>
      <p:sp>
        <p:nvSpPr>
          <p:cNvPr id="149520" name="Rectangle 16"/>
          <p:cNvSpPr>
            <a:spLocks noChangeArrowheads="1"/>
          </p:cNvSpPr>
          <p:nvPr/>
        </p:nvSpPr>
        <p:spPr bwMode="auto">
          <a:xfrm>
            <a:off x="7772400" y="5478463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20</a:t>
            </a:r>
          </a:p>
        </p:txBody>
      </p:sp>
      <p:sp>
        <p:nvSpPr>
          <p:cNvPr id="149523" name="Rectangle 19"/>
          <p:cNvSpPr>
            <a:spLocks noChangeArrowheads="1"/>
          </p:cNvSpPr>
          <p:nvPr/>
        </p:nvSpPr>
        <p:spPr bwMode="auto">
          <a:xfrm>
            <a:off x="4522788" y="3201988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30</a:t>
            </a:r>
          </a:p>
        </p:txBody>
      </p:sp>
      <p:sp>
        <p:nvSpPr>
          <p:cNvPr id="149524" name="Rectangle 20"/>
          <p:cNvSpPr>
            <a:spLocks noChangeArrowheads="1"/>
          </p:cNvSpPr>
          <p:nvPr/>
        </p:nvSpPr>
        <p:spPr bwMode="auto">
          <a:xfrm>
            <a:off x="4522788" y="2446338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40</a:t>
            </a:r>
          </a:p>
        </p:txBody>
      </p:sp>
      <p:sp>
        <p:nvSpPr>
          <p:cNvPr id="149525" name="Rectangle 21"/>
          <p:cNvSpPr>
            <a:spLocks noChangeArrowheads="1"/>
          </p:cNvSpPr>
          <p:nvPr/>
        </p:nvSpPr>
        <p:spPr bwMode="auto">
          <a:xfrm>
            <a:off x="4522788" y="4343400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17</a:t>
            </a:r>
          </a:p>
        </p:txBody>
      </p:sp>
      <p:sp>
        <p:nvSpPr>
          <p:cNvPr id="149526" name="Line 22"/>
          <p:cNvSpPr>
            <a:spLocks noChangeShapeType="1"/>
          </p:cNvSpPr>
          <p:nvPr/>
        </p:nvSpPr>
        <p:spPr bwMode="auto">
          <a:xfrm>
            <a:off x="4894263" y="3321050"/>
            <a:ext cx="1501775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27" name="Line 23"/>
          <p:cNvSpPr>
            <a:spLocks noChangeShapeType="1"/>
          </p:cNvSpPr>
          <p:nvPr/>
        </p:nvSpPr>
        <p:spPr bwMode="auto">
          <a:xfrm flipV="1">
            <a:off x="6399213" y="3311525"/>
            <a:ext cx="0" cy="216000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28" name="Line 24"/>
          <p:cNvSpPr>
            <a:spLocks noChangeShapeType="1"/>
          </p:cNvSpPr>
          <p:nvPr/>
        </p:nvSpPr>
        <p:spPr bwMode="auto">
          <a:xfrm>
            <a:off x="4894263" y="4446588"/>
            <a:ext cx="1501775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29" name="Line 25"/>
          <p:cNvSpPr>
            <a:spLocks noChangeShapeType="1"/>
          </p:cNvSpPr>
          <p:nvPr/>
        </p:nvSpPr>
        <p:spPr bwMode="auto">
          <a:xfrm flipV="1">
            <a:off x="4849813" y="2705100"/>
            <a:ext cx="2827337" cy="2771775"/>
          </a:xfrm>
          <a:prstGeom prst="line">
            <a:avLst/>
          </a:prstGeom>
          <a:noFill/>
          <a:ln w="50800">
            <a:solidFill>
              <a:srgbClr val="99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30" name="Oval 26"/>
          <p:cNvSpPr>
            <a:spLocks noChangeArrowheads="1"/>
          </p:cNvSpPr>
          <p:nvPr/>
        </p:nvSpPr>
        <p:spPr bwMode="auto">
          <a:xfrm>
            <a:off x="6350000" y="3913188"/>
            <a:ext cx="117475" cy="119062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31" name="Rectangle 27"/>
          <p:cNvSpPr>
            <a:spLocks noChangeArrowheads="1"/>
          </p:cNvSpPr>
          <p:nvPr/>
        </p:nvSpPr>
        <p:spPr bwMode="auto">
          <a:xfrm>
            <a:off x="7580313" y="2505075"/>
            <a:ext cx="6302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CM</a:t>
            </a:r>
          </a:p>
        </p:txBody>
      </p:sp>
      <p:sp>
        <p:nvSpPr>
          <p:cNvPr id="149532" name="Line 28"/>
          <p:cNvSpPr>
            <a:spLocks noChangeShapeType="1"/>
          </p:cNvSpPr>
          <p:nvPr/>
        </p:nvSpPr>
        <p:spPr bwMode="auto">
          <a:xfrm>
            <a:off x="4906963" y="2579688"/>
            <a:ext cx="3357562" cy="1663700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33" name="Rectangle 29"/>
          <p:cNvSpPr>
            <a:spLocks noChangeArrowheads="1"/>
          </p:cNvSpPr>
          <p:nvPr/>
        </p:nvSpPr>
        <p:spPr bwMode="auto">
          <a:xfrm>
            <a:off x="8283575" y="4224338"/>
            <a:ext cx="5207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IMe</a:t>
            </a:r>
          </a:p>
        </p:txBody>
      </p:sp>
      <p:sp>
        <p:nvSpPr>
          <p:cNvPr id="149534" name="Rectangle 30"/>
          <p:cNvSpPr>
            <a:spLocks noChangeArrowheads="1"/>
          </p:cNvSpPr>
          <p:nvPr/>
        </p:nvSpPr>
        <p:spPr bwMode="auto">
          <a:xfrm>
            <a:off x="7580313" y="4694238"/>
            <a:ext cx="407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IM</a:t>
            </a:r>
          </a:p>
        </p:txBody>
      </p:sp>
      <p:sp>
        <p:nvSpPr>
          <p:cNvPr id="149535" name="Line 31"/>
          <p:cNvSpPr>
            <a:spLocks noChangeShapeType="1"/>
          </p:cNvSpPr>
          <p:nvPr/>
        </p:nvSpPr>
        <p:spPr bwMode="auto">
          <a:xfrm flipH="1">
            <a:off x="7397750" y="4802188"/>
            <a:ext cx="2587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9536" name="Freeform 32"/>
          <p:cNvSpPr>
            <a:spLocks/>
          </p:cNvSpPr>
          <p:nvPr/>
        </p:nvSpPr>
        <p:spPr bwMode="auto">
          <a:xfrm>
            <a:off x="5062538" y="2490788"/>
            <a:ext cx="3582987" cy="20066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" y="25"/>
              </a:cxn>
              <a:cxn ang="0">
                <a:pos x="8" y="60"/>
              </a:cxn>
              <a:cxn ang="0">
                <a:pos x="17" y="100"/>
              </a:cxn>
              <a:cxn ang="0">
                <a:pos x="26" y="144"/>
              </a:cxn>
              <a:cxn ang="0">
                <a:pos x="52" y="244"/>
              </a:cxn>
              <a:cxn ang="0">
                <a:pos x="69" y="354"/>
              </a:cxn>
              <a:cxn ang="0">
                <a:pos x="95" y="464"/>
              </a:cxn>
              <a:cxn ang="0">
                <a:pos x="122" y="574"/>
              </a:cxn>
              <a:cxn ang="0">
                <a:pos x="148" y="669"/>
              </a:cxn>
              <a:cxn ang="0">
                <a:pos x="165" y="714"/>
              </a:cxn>
              <a:cxn ang="0">
                <a:pos x="174" y="749"/>
              </a:cxn>
              <a:cxn ang="0">
                <a:pos x="200" y="814"/>
              </a:cxn>
              <a:cxn ang="0">
                <a:pos x="226" y="874"/>
              </a:cxn>
              <a:cxn ang="0">
                <a:pos x="244" y="923"/>
              </a:cxn>
              <a:cxn ang="0">
                <a:pos x="270" y="968"/>
              </a:cxn>
              <a:cxn ang="0">
                <a:pos x="331" y="1048"/>
              </a:cxn>
              <a:cxn ang="0">
                <a:pos x="400" y="1113"/>
              </a:cxn>
              <a:cxn ang="0">
                <a:pos x="479" y="1178"/>
              </a:cxn>
              <a:cxn ang="0">
                <a:pos x="514" y="1203"/>
              </a:cxn>
              <a:cxn ang="0">
                <a:pos x="548" y="1228"/>
              </a:cxn>
              <a:cxn ang="0">
                <a:pos x="601" y="1248"/>
              </a:cxn>
              <a:cxn ang="0">
                <a:pos x="670" y="1258"/>
              </a:cxn>
              <a:cxn ang="0">
                <a:pos x="749" y="1263"/>
              </a:cxn>
              <a:cxn ang="0">
                <a:pos x="853" y="1253"/>
              </a:cxn>
              <a:cxn ang="0">
                <a:pos x="914" y="1243"/>
              </a:cxn>
              <a:cxn ang="0">
                <a:pos x="993" y="1233"/>
              </a:cxn>
              <a:cxn ang="0">
                <a:pos x="1158" y="1193"/>
              </a:cxn>
              <a:cxn ang="0">
                <a:pos x="1350" y="1143"/>
              </a:cxn>
              <a:cxn ang="0">
                <a:pos x="1559" y="1088"/>
              </a:cxn>
              <a:cxn ang="0">
                <a:pos x="1759" y="1033"/>
              </a:cxn>
              <a:cxn ang="0">
                <a:pos x="1951" y="978"/>
              </a:cxn>
              <a:cxn ang="0">
                <a:pos x="2047" y="953"/>
              </a:cxn>
              <a:cxn ang="0">
                <a:pos x="2125" y="928"/>
              </a:cxn>
              <a:cxn ang="0">
                <a:pos x="2195" y="908"/>
              </a:cxn>
              <a:cxn ang="0">
                <a:pos x="2256" y="894"/>
              </a:cxn>
            </a:cxnLst>
            <a:rect l="0" t="0" r="r" b="b"/>
            <a:pathLst>
              <a:path w="2257" h="1264">
                <a:moveTo>
                  <a:pt x="0" y="0"/>
                </a:moveTo>
                <a:lnTo>
                  <a:pt x="8" y="25"/>
                </a:lnTo>
                <a:lnTo>
                  <a:pt x="8" y="60"/>
                </a:lnTo>
                <a:lnTo>
                  <a:pt x="17" y="100"/>
                </a:lnTo>
                <a:lnTo>
                  <a:pt x="26" y="144"/>
                </a:lnTo>
                <a:lnTo>
                  <a:pt x="52" y="244"/>
                </a:lnTo>
                <a:lnTo>
                  <a:pt x="69" y="354"/>
                </a:lnTo>
                <a:lnTo>
                  <a:pt x="95" y="464"/>
                </a:lnTo>
                <a:lnTo>
                  <a:pt x="122" y="574"/>
                </a:lnTo>
                <a:lnTo>
                  <a:pt x="148" y="669"/>
                </a:lnTo>
                <a:lnTo>
                  <a:pt x="165" y="714"/>
                </a:lnTo>
                <a:lnTo>
                  <a:pt x="174" y="749"/>
                </a:lnTo>
                <a:lnTo>
                  <a:pt x="200" y="814"/>
                </a:lnTo>
                <a:lnTo>
                  <a:pt x="226" y="874"/>
                </a:lnTo>
                <a:lnTo>
                  <a:pt x="244" y="923"/>
                </a:lnTo>
                <a:lnTo>
                  <a:pt x="270" y="968"/>
                </a:lnTo>
                <a:lnTo>
                  <a:pt x="331" y="1048"/>
                </a:lnTo>
                <a:lnTo>
                  <a:pt x="400" y="1113"/>
                </a:lnTo>
                <a:lnTo>
                  <a:pt x="479" y="1178"/>
                </a:lnTo>
                <a:lnTo>
                  <a:pt x="514" y="1203"/>
                </a:lnTo>
                <a:lnTo>
                  <a:pt x="548" y="1228"/>
                </a:lnTo>
                <a:lnTo>
                  <a:pt x="601" y="1248"/>
                </a:lnTo>
                <a:lnTo>
                  <a:pt x="670" y="1258"/>
                </a:lnTo>
                <a:lnTo>
                  <a:pt x="749" y="1263"/>
                </a:lnTo>
                <a:lnTo>
                  <a:pt x="853" y="1253"/>
                </a:lnTo>
                <a:lnTo>
                  <a:pt x="914" y="1243"/>
                </a:lnTo>
                <a:lnTo>
                  <a:pt x="993" y="1233"/>
                </a:lnTo>
                <a:lnTo>
                  <a:pt x="1158" y="1193"/>
                </a:lnTo>
                <a:lnTo>
                  <a:pt x="1350" y="1143"/>
                </a:lnTo>
                <a:lnTo>
                  <a:pt x="1559" y="1088"/>
                </a:lnTo>
                <a:lnTo>
                  <a:pt x="1759" y="1033"/>
                </a:lnTo>
                <a:lnTo>
                  <a:pt x="1951" y="978"/>
                </a:lnTo>
                <a:lnTo>
                  <a:pt x="2047" y="953"/>
                </a:lnTo>
                <a:lnTo>
                  <a:pt x="2125" y="928"/>
                </a:lnTo>
                <a:lnTo>
                  <a:pt x="2195" y="908"/>
                </a:lnTo>
                <a:lnTo>
                  <a:pt x="2256" y="894"/>
                </a:lnTo>
              </a:path>
            </a:pathLst>
          </a:custGeom>
          <a:noFill/>
          <a:ln w="50800" cap="rnd" cmpd="sng">
            <a:solidFill>
              <a:srgbClr val="CC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49537" name="Rectangle 33"/>
          <p:cNvSpPr>
            <a:spLocks noChangeArrowheads="1"/>
          </p:cNvSpPr>
          <p:nvPr/>
        </p:nvSpPr>
        <p:spPr bwMode="auto">
          <a:xfrm>
            <a:off x="7972425" y="3468688"/>
            <a:ext cx="73342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CTMe</a:t>
            </a:r>
          </a:p>
        </p:txBody>
      </p:sp>
      <p:sp>
        <p:nvSpPr>
          <p:cNvPr id="149538" name="Rectangle 34"/>
          <p:cNvSpPr>
            <a:spLocks noChangeArrowheads="1"/>
          </p:cNvSpPr>
          <p:nvPr/>
        </p:nvSpPr>
        <p:spPr bwMode="auto">
          <a:xfrm>
            <a:off x="5351463" y="3716338"/>
            <a:ext cx="1076325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400" b="1"/>
              <a:t>Beneficios</a:t>
            </a:r>
          </a:p>
        </p:txBody>
      </p:sp>
      <p:sp>
        <p:nvSpPr>
          <p:cNvPr id="149541" name="Rectangle 37"/>
          <p:cNvSpPr>
            <a:spLocks noGrp="1" noChangeArrowheads="1"/>
          </p:cNvSpPr>
          <p:nvPr>
            <p:ph type="title"/>
          </p:nvPr>
        </p:nvSpPr>
        <p:spPr>
          <a:xfrm>
            <a:off x="328613" y="633413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200">
                <a:solidFill>
                  <a:srgbClr val="FF0000"/>
                </a:solidFill>
              </a:rPr>
              <a:t>Práctica 2</a:t>
            </a:r>
            <a:r>
              <a:rPr lang="en-US" sz="3200"/>
              <a:t>. Producción y precio que maximizan beneficios</a:t>
            </a:r>
          </a:p>
        </p:txBody>
      </p:sp>
      <p:sp>
        <p:nvSpPr>
          <p:cNvPr id="33" name="3 Marcador de pie de página"/>
          <p:cNvSpPr txBox="1">
            <a:spLocks/>
          </p:cNvSpPr>
          <p:nvPr/>
        </p:nvSpPr>
        <p:spPr bwMode="auto">
          <a:xfrm>
            <a:off x="666750" y="6007100"/>
            <a:ext cx="71056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Figura 9</a:t>
            </a:r>
            <a:r>
              <a:rPr kumimoji="0" lang="es-E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. Precio de máximo beneficio (práctica 2).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EB109-9695-4707-8FC2-4CCD24BD8CA4}" type="slidenum">
              <a:rPr lang="es-ES"/>
              <a:pPr/>
              <a:t>27</a:t>
            </a:fld>
            <a:endParaRPr lang="es-ES"/>
          </a:p>
        </p:txBody>
      </p:sp>
      <p:sp>
        <p:nvSpPr>
          <p:cNvPr id="15155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5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155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42949" y="2332037"/>
            <a:ext cx="7439025" cy="4525963"/>
          </a:xfrm>
          <a:noFill/>
          <a:ln/>
        </p:spPr>
        <p:txBody>
          <a:bodyPr lIns="90488" tIns="44450" rIns="90488" bIns="44450"/>
          <a:lstStyle/>
          <a:p>
            <a:pPr marL="419100" algn="just">
              <a:spcBef>
                <a:spcPts val="2400"/>
              </a:spcBef>
              <a:buSzPct val="75000"/>
            </a:pPr>
            <a:r>
              <a:rPr lang="en-US" sz="2800" dirty="0" err="1" smtClean="0"/>
              <a:t>Queremos</a:t>
            </a:r>
            <a:r>
              <a:rPr lang="en-US" sz="2800" dirty="0" smtClean="0"/>
              <a:t> </a:t>
            </a:r>
            <a:r>
              <a:rPr lang="en-US" sz="2800" dirty="0" err="1"/>
              <a:t>convertir</a:t>
            </a:r>
            <a:r>
              <a:rPr lang="en-US" sz="2800" dirty="0"/>
              <a:t> la </a:t>
            </a:r>
            <a:r>
              <a:rPr lang="en-US" sz="2800" dirty="0" err="1"/>
              <a:t>condición</a:t>
            </a:r>
            <a:r>
              <a:rPr lang="en-US" sz="2800" dirty="0"/>
              <a:t> de la </a:t>
            </a:r>
            <a:r>
              <a:rPr lang="en-US" sz="2800" dirty="0" err="1"/>
              <a:t>igualdad</a:t>
            </a:r>
            <a:r>
              <a:rPr lang="en-US" sz="2800" dirty="0"/>
              <a:t> del </a:t>
            </a:r>
            <a:r>
              <a:rPr lang="en-US" sz="2800" dirty="0" err="1"/>
              <a:t>ingreso</a:t>
            </a:r>
            <a:r>
              <a:rPr lang="en-US" sz="2800" dirty="0"/>
              <a:t> marginal y el </a:t>
            </a:r>
            <a:r>
              <a:rPr lang="en-US" sz="2800" dirty="0" err="1"/>
              <a:t>coste</a:t>
            </a:r>
            <a:r>
              <a:rPr lang="en-US" sz="2800" dirty="0"/>
              <a:t> marginal en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regla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sea </a:t>
            </a:r>
            <a:r>
              <a:rPr lang="en-US" sz="2800" dirty="0" err="1"/>
              <a:t>más</a:t>
            </a:r>
            <a:r>
              <a:rPr lang="en-US" sz="2800" dirty="0"/>
              <a:t> </a:t>
            </a:r>
            <a:r>
              <a:rPr lang="en-US" sz="2800" dirty="0" err="1"/>
              <a:t>fácil</a:t>
            </a:r>
            <a:r>
              <a:rPr lang="en-US" sz="2800" dirty="0"/>
              <a:t> de </a:t>
            </a:r>
            <a:r>
              <a:rPr lang="en-US" sz="2800" dirty="0" err="1"/>
              <a:t>aplicar</a:t>
            </a:r>
            <a:r>
              <a:rPr lang="en-US" sz="2800" dirty="0"/>
              <a:t> en la </a:t>
            </a:r>
            <a:r>
              <a:rPr lang="en-US" sz="2800" dirty="0" err="1"/>
              <a:t>práctica</a:t>
            </a:r>
            <a:r>
              <a:rPr lang="en-US" sz="2800" dirty="0"/>
              <a:t>. </a:t>
            </a:r>
          </a:p>
          <a:p>
            <a:pPr marL="419100" algn="just">
              <a:spcBef>
                <a:spcPts val="2400"/>
              </a:spcBef>
              <a:buSzPct val="75000"/>
            </a:pPr>
            <a:r>
              <a:rPr lang="en-US" sz="2800" dirty="0"/>
              <a:t>Lo </a:t>
            </a:r>
            <a:r>
              <a:rPr lang="en-US" sz="2800" dirty="0" err="1"/>
              <a:t>demostraremos</a:t>
            </a:r>
            <a:r>
              <a:rPr lang="en-US" sz="2800" dirty="0"/>
              <a:t> </a:t>
            </a:r>
            <a:r>
              <a:rPr lang="en-US" sz="2800" dirty="0" err="1"/>
              <a:t>siguiendo</a:t>
            </a:r>
            <a:r>
              <a:rPr lang="en-US" sz="2800" dirty="0"/>
              <a:t> </a:t>
            </a:r>
            <a:r>
              <a:rPr lang="en-US" sz="2800" dirty="0" smtClean="0"/>
              <a:t>los </a:t>
            </a:r>
            <a:r>
              <a:rPr lang="en-US" sz="2800" dirty="0" err="1" smtClean="0"/>
              <a:t>pasos</a:t>
            </a:r>
            <a:r>
              <a:rPr lang="en-US" sz="2800" dirty="0" smtClean="0"/>
              <a:t> </a:t>
            </a:r>
            <a:r>
              <a:rPr lang="en-US" sz="2800" dirty="0" err="1" smtClean="0"/>
              <a:t>que</a:t>
            </a:r>
            <a:r>
              <a:rPr lang="en-US" sz="2800" dirty="0" smtClean="0"/>
              <a:t> se </a:t>
            </a:r>
            <a:r>
              <a:rPr lang="en-US" sz="2800" dirty="0" err="1" smtClean="0"/>
              <a:t>describen</a:t>
            </a:r>
            <a:r>
              <a:rPr lang="en-US" sz="2800" dirty="0" smtClean="0"/>
              <a:t> a </a:t>
            </a:r>
            <a:r>
              <a:rPr lang="en-US" sz="2800" dirty="0" err="1" smtClean="0"/>
              <a:t>continuación</a:t>
            </a:r>
            <a:r>
              <a:rPr lang="en-US" sz="2800" dirty="0" smtClean="0"/>
              <a:t>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51559" name="Rectangle 7"/>
          <p:cNvSpPr>
            <a:spLocks noGrp="1" noChangeArrowheads="1"/>
          </p:cNvSpPr>
          <p:nvPr>
            <p:ph type="title"/>
          </p:nvPr>
        </p:nvSpPr>
        <p:spPr>
          <a:xfrm>
            <a:off x="381000" y="827088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2.2. </a:t>
            </a:r>
            <a:r>
              <a:rPr lang="en-US" sz="3600" dirty="0" err="1" smtClean="0"/>
              <a:t>Una</a:t>
            </a:r>
            <a:r>
              <a:rPr lang="en-US" sz="3600" dirty="0" smtClean="0"/>
              <a:t> </a:t>
            </a:r>
            <a:r>
              <a:rPr lang="en-US" sz="3600" dirty="0" err="1" smtClean="0"/>
              <a:t>regla</a:t>
            </a:r>
            <a:r>
              <a:rPr lang="en-US" sz="3600" dirty="0" smtClean="0"/>
              <a:t> </a:t>
            </a:r>
            <a:r>
              <a:rPr lang="en-US" sz="3600" dirty="0" err="1" smtClean="0"/>
              <a:t>práctica</a:t>
            </a:r>
            <a:r>
              <a:rPr lang="en-US" sz="3600" dirty="0" smtClean="0"/>
              <a:t> </a:t>
            </a:r>
            <a:r>
              <a:rPr lang="en-US" sz="3600" dirty="0" err="1" smtClean="0"/>
              <a:t>para</a:t>
            </a:r>
            <a:r>
              <a:rPr lang="en-US" sz="3600" dirty="0" smtClean="0"/>
              <a:t> </a:t>
            </a:r>
            <a:r>
              <a:rPr lang="en-US" sz="3600" dirty="0" err="1" smtClean="0"/>
              <a:t>fijar</a:t>
            </a:r>
            <a:r>
              <a:rPr lang="en-US" sz="3600" dirty="0" smtClean="0"/>
              <a:t> el </a:t>
            </a:r>
            <a:r>
              <a:rPr lang="en-US" sz="3600" dirty="0" err="1" smtClean="0"/>
              <a:t>precio</a:t>
            </a:r>
            <a:endParaRPr lang="en-US" sz="36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420264" y="1499559"/>
            <a:ext cx="738996" cy="738996"/>
          </a:xfrm>
          <a:prstGeom prst="rect">
            <a:avLst/>
          </a:prstGeom>
        </p:spPr>
      </p:pic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73005-6B80-4C63-AB28-0F1D0D018BCD}" type="slidenum">
              <a:rPr lang="es-ES"/>
              <a:pPr/>
              <a:t>28</a:t>
            </a:fld>
            <a:endParaRPr lang="es-ES"/>
          </a:p>
        </p:txBody>
      </p:sp>
      <p:sp>
        <p:nvSpPr>
          <p:cNvPr id="536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2.2.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/>
              <a:t>regla</a:t>
            </a:r>
            <a:r>
              <a:rPr lang="en-US" sz="3200" dirty="0"/>
              <a:t> </a:t>
            </a:r>
            <a:r>
              <a:rPr lang="en-US" sz="3200" dirty="0" err="1"/>
              <a:t>práctica</a:t>
            </a:r>
            <a:r>
              <a:rPr lang="en-US" sz="3200" dirty="0"/>
              <a:t> </a:t>
            </a:r>
            <a:r>
              <a:rPr lang="en-US" sz="3200" dirty="0" err="1"/>
              <a:t>para</a:t>
            </a:r>
            <a:r>
              <a:rPr lang="en-US" sz="3200" dirty="0"/>
              <a:t> </a:t>
            </a:r>
            <a:r>
              <a:rPr lang="en-US" sz="3200" dirty="0" err="1"/>
              <a:t>fijar</a:t>
            </a:r>
            <a:r>
              <a:rPr lang="en-US" sz="3200" dirty="0"/>
              <a:t> el </a:t>
            </a:r>
            <a:r>
              <a:rPr lang="en-US" sz="3200" dirty="0" err="1"/>
              <a:t>precio</a:t>
            </a:r>
            <a:endParaRPr lang="es-ES" sz="3200" dirty="0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4500" y="1612900"/>
            <a:ext cx="4038600" cy="4525963"/>
          </a:xfrm>
        </p:spPr>
        <p:txBody>
          <a:bodyPr/>
          <a:lstStyle/>
          <a:p>
            <a:pPr>
              <a:buFontTx/>
              <a:buNone/>
            </a:pPr>
            <a:r>
              <a:rPr lang="es-ES" sz="2400" dirty="0"/>
              <a:t>1. </a:t>
            </a:r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r>
              <a:rPr lang="es-ES" sz="2400" dirty="0"/>
              <a:t>2</a:t>
            </a:r>
            <a:r>
              <a:rPr lang="es-ES" sz="2800" dirty="0"/>
              <a:t>. </a:t>
            </a:r>
          </a:p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r>
              <a:rPr lang="es-ES" sz="2800" dirty="0"/>
              <a:t>3. </a:t>
            </a:r>
            <a:r>
              <a:rPr lang="es-ES" sz="2400" dirty="0"/>
              <a:t>Multiplicando por </a:t>
            </a:r>
            <a:r>
              <a:rPr lang="es-ES" sz="2400" dirty="0" smtClean="0"/>
              <a:t>P/P     el segundo sumando</a:t>
            </a:r>
            <a:endParaRPr lang="es-ES" sz="2400" dirty="0"/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r>
              <a:rPr lang="es-ES" sz="2400" dirty="0"/>
              <a:t>4. Dado que</a:t>
            </a:r>
          </a:p>
        </p:txBody>
      </p:sp>
      <p:graphicFrame>
        <p:nvGraphicFramePr>
          <p:cNvPr id="536580" name="Object 4"/>
          <p:cNvGraphicFramePr>
            <a:graphicFrameLocks noChangeAspect="1"/>
          </p:cNvGraphicFramePr>
          <p:nvPr>
            <p:ph sz="quarter" idx="2"/>
          </p:nvPr>
        </p:nvGraphicFramePr>
        <p:xfrm>
          <a:off x="1090613" y="1589088"/>
          <a:ext cx="4467225" cy="677862"/>
        </p:xfrm>
        <a:graphic>
          <a:graphicData uri="http://schemas.openxmlformats.org/presentationml/2006/ole">
            <p:oleObj spid="_x0000_s536580" name="Ecuación" r:id="rId5" imgW="2679480" imgH="406080" progId="Equation.3">
              <p:embed/>
            </p:oleObj>
          </a:graphicData>
        </a:graphic>
      </p:graphicFrame>
      <p:graphicFrame>
        <p:nvGraphicFramePr>
          <p:cNvPr id="536582" name="Object 6"/>
          <p:cNvGraphicFramePr>
            <a:graphicFrameLocks noChangeAspect="1"/>
          </p:cNvGraphicFramePr>
          <p:nvPr>
            <p:ph sz="quarter" idx="3"/>
          </p:nvPr>
        </p:nvGraphicFramePr>
        <p:xfrm>
          <a:off x="1597025" y="2574925"/>
          <a:ext cx="3498850" cy="682625"/>
        </p:xfrm>
        <a:graphic>
          <a:graphicData uri="http://schemas.openxmlformats.org/presentationml/2006/ole">
            <p:oleObj spid="_x0000_s536582" name="Ecuación" r:id="rId6" imgW="2082600" imgH="406080" progId="Equation.3">
              <p:embed/>
            </p:oleObj>
          </a:graphicData>
        </a:graphic>
      </p:graphicFrame>
      <p:graphicFrame>
        <p:nvGraphicFramePr>
          <p:cNvPr id="536584" name="Object 8"/>
          <p:cNvGraphicFramePr>
            <a:graphicFrameLocks noChangeAspect="1"/>
          </p:cNvGraphicFramePr>
          <p:nvPr/>
        </p:nvGraphicFramePr>
        <p:xfrm>
          <a:off x="4246564" y="3615208"/>
          <a:ext cx="2697161" cy="850430"/>
        </p:xfrm>
        <a:graphic>
          <a:graphicData uri="http://schemas.openxmlformats.org/presentationml/2006/ole">
            <p:oleObj spid="_x0000_s536584" name="Ecuación" r:id="rId7" imgW="1371600" imgH="431640" progId="Equation.3">
              <p:embed/>
            </p:oleObj>
          </a:graphicData>
        </a:graphic>
      </p:graphicFrame>
      <p:graphicFrame>
        <p:nvGraphicFramePr>
          <p:cNvPr id="536585" name="Object 9"/>
          <p:cNvGraphicFramePr>
            <a:graphicFrameLocks noChangeAspect="1"/>
          </p:cNvGraphicFramePr>
          <p:nvPr/>
        </p:nvGraphicFramePr>
        <p:xfrm>
          <a:off x="2568576" y="5128868"/>
          <a:ext cx="1936749" cy="802031"/>
        </p:xfrm>
        <a:graphic>
          <a:graphicData uri="http://schemas.openxmlformats.org/presentationml/2006/ole">
            <p:oleObj spid="_x0000_s536585" name="Ecuación" r:id="rId8" imgW="1041120" imgH="431640" progId="Equation.3">
              <p:embed/>
            </p:oleObj>
          </a:graphicData>
        </a:graphic>
      </p:graphicFrame>
      <p:pic>
        <p:nvPicPr>
          <p:cNvPr id="10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9"/>
          <a:stretch>
            <a:fillRect/>
          </a:stretch>
        </p:blipFill>
        <p:spPr>
          <a:xfrm>
            <a:off x="6282904" y="1603074"/>
            <a:ext cx="652733" cy="6527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67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DD04B-54CD-4A01-A2A5-6150054891EF}" type="slidenum">
              <a:rPr lang="es-ES"/>
              <a:pPr/>
              <a:t>29</a:t>
            </a:fld>
            <a:endParaRPr lang="es-ES"/>
          </a:p>
        </p:txBody>
      </p:sp>
      <p:sp>
        <p:nvSpPr>
          <p:cNvPr id="540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2.2.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/>
              <a:t>regla</a:t>
            </a:r>
            <a:r>
              <a:rPr lang="en-US" sz="3200" dirty="0"/>
              <a:t> </a:t>
            </a:r>
            <a:r>
              <a:rPr lang="en-US" sz="3200" dirty="0" err="1"/>
              <a:t>práctica</a:t>
            </a:r>
            <a:r>
              <a:rPr lang="en-US" sz="3200" dirty="0"/>
              <a:t> </a:t>
            </a:r>
            <a:r>
              <a:rPr lang="en-US" sz="3200" dirty="0" err="1"/>
              <a:t>para</a:t>
            </a:r>
            <a:r>
              <a:rPr lang="en-US" sz="3200" dirty="0"/>
              <a:t> </a:t>
            </a:r>
            <a:r>
              <a:rPr lang="en-US" sz="3200" dirty="0" err="1"/>
              <a:t>fijar</a:t>
            </a:r>
            <a:r>
              <a:rPr lang="en-US" sz="3200" dirty="0"/>
              <a:t> el </a:t>
            </a:r>
            <a:r>
              <a:rPr lang="en-US" sz="3200" dirty="0" err="1"/>
              <a:t>precio</a:t>
            </a:r>
            <a:endParaRPr lang="es-ES" sz="3200" dirty="0"/>
          </a:p>
        </p:txBody>
      </p:sp>
      <p:sp>
        <p:nvSpPr>
          <p:cNvPr id="54067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44538" y="1665288"/>
            <a:ext cx="4038600" cy="4525962"/>
          </a:xfrm>
        </p:spPr>
        <p:txBody>
          <a:bodyPr/>
          <a:lstStyle/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r>
              <a:rPr lang="es-ES" sz="2400" dirty="0"/>
              <a:t>5. </a:t>
            </a:r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r>
              <a:rPr lang="es-ES" sz="2400" dirty="0"/>
              <a:t>6. </a:t>
            </a:r>
          </a:p>
          <a:p>
            <a:pPr>
              <a:buFontTx/>
              <a:buNone/>
            </a:pPr>
            <a:endParaRPr lang="es-ES" sz="2400" dirty="0"/>
          </a:p>
          <a:p>
            <a:pPr>
              <a:buFontTx/>
              <a:buNone/>
            </a:pPr>
            <a:endParaRPr lang="es-ES" sz="2400" dirty="0" smtClean="0"/>
          </a:p>
          <a:p>
            <a:pPr>
              <a:buFontTx/>
              <a:buNone/>
            </a:pPr>
            <a:r>
              <a:rPr lang="es-ES" sz="2400" dirty="0" smtClean="0"/>
              <a:t>7</a:t>
            </a:r>
            <a:r>
              <a:rPr lang="es-ES" sz="2400" dirty="0"/>
              <a:t>. </a:t>
            </a:r>
            <a:r>
              <a:rPr lang="es-ES" sz="2400" dirty="0" smtClean="0"/>
              <a:t>Sacando </a:t>
            </a:r>
            <a:r>
              <a:rPr lang="es-ES" sz="2400" dirty="0"/>
              <a:t>factor común </a:t>
            </a:r>
            <a:r>
              <a:rPr lang="es-ES" sz="2400" dirty="0" smtClean="0"/>
              <a:t>P:</a:t>
            </a:r>
            <a:r>
              <a:rPr lang="es-ES" sz="2800" dirty="0" smtClean="0"/>
              <a:t> </a:t>
            </a:r>
            <a:endParaRPr lang="es-ES" sz="2800" dirty="0"/>
          </a:p>
        </p:txBody>
      </p:sp>
      <p:graphicFrame>
        <p:nvGraphicFramePr>
          <p:cNvPr id="540676" name="Object 4"/>
          <p:cNvGraphicFramePr>
            <a:graphicFrameLocks noChangeAspect="1"/>
          </p:cNvGraphicFramePr>
          <p:nvPr>
            <p:ph sz="quarter" idx="2"/>
          </p:nvPr>
        </p:nvGraphicFramePr>
        <p:xfrm>
          <a:off x="2076449" y="2031623"/>
          <a:ext cx="2038351" cy="849758"/>
        </p:xfrm>
        <a:graphic>
          <a:graphicData uri="http://schemas.openxmlformats.org/presentationml/2006/ole">
            <p:oleObj spid="_x0000_s540676" name="Ecuación" r:id="rId4" imgW="1066680" imgH="444240" progId="Equation.3">
              <p:embed/>
            </p:oleObj>
          </a:graphicData>
        </a:graphic>
      </p:graphicFrame>
      <p:graphicFrame>
        <p:nvGraphicFramePr>
          <p:cNvPr id="540678" name="Object 6"/>
          <p:cNvGraphicFramePr>
            <a:graphicFrameLocks noChangeAspect="1"/>
          </p:cNvGraphicFramePr>
          <p:nvPr>
            <p:ph sz="quarter" idx="3"/>
          </p:nvPr>
        </p:nvGraphicFramePr>
        <p:xfrm>
          <a:off x="2170114" y="3457575"/>
          <a:ext cx="1984586" cy="942975"/>
        </p:xfrm>
        <a:graphic>
          <a:graphicData uri="http://schemas.openxmlformats.org/presentationml/2006/ole">
            <p:oleObj spid="_x0000_s540678" name="Ecuación" r:id="rId5" imgW="1015920" imgH="482400" progId="Equation.3">
              <p:embed/>
            </p:oleObj>
          </a:graphicData>
        </a:graphic>
      </p:graphicFrame>
      <p:graphicFrame>
        <p:nvGraphicFramePr>
          <p:cNvPr id="540681" name="Object 9"/>
          <p:cNvGraphicFramePr>
            <a:graphicFrameLocks noChangeAspect="1"/>
          </p:cNvGraphicFramePr>
          <p:nvPr/>
        </p:nvGraphicFramePr>
        <p:xfrm>
          <a:off x="5057775" y="4579224"/>
          <a:ext cx="2003603" cy="1002426"/>
        </p:xfrm>
        <a:graphic>
          <a:graphicData uri="http://schemas.openxmlformats.org/presentationml/2006/ole">
            <p:oleObj spid="_x0000_s540681" name="Ecuación" r:id="rId6" imgW="965160" imgH="4824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D5C9-8DF5-4B19-8A8D-0C99FBB167B4}" type="slidenum">
              <a:rPr lang="es-ES"/>
              <a:pPr/>
              <a:t>3</a:t>
            </a:fld>
            <a:endParaRPr lang="es-ES"/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57275" y="1468438"/>
            <a:ext cx="7077075" cy="4525962"/>
          </a:xfrm>
        </p:spPr>
        <p:txBody>
          <a:bodyPr/>
          <a:lstStyle/>
          <a:p>
            <a:pPr marL="361950" indent="-361950" algn="just">
              <a:lnSpc>
                <a:spcPct val="90000"/>
              </a:lnSpc>
              <a:spcBef>
                <a:spcPts val="1200"/>
              </a:spcBef>
              <a:buFontTx/>
              <a:buAutoNum type="arabicPeriod"/>
            </a:pPr>
            <a:r>
              <a:rPr lang="es-ES" sz="2400" dirty="0"/>
              <a:t>Características del </a:t>
            </a:r>
            <a:r>
              <a:rPr lang="es-ES" sz="2400" dirty="0" smtClean="0"/>
              <a:t>monopolio.</a:t>
            </a:r>
            <a:endParaRPr lang="es-ES_tradnl" sz="2400" dirty="0"/>
          </a:p>
          <a:p>
            <a:pPr marL="361950" indent="-361950" algn="just">
              <a:lnSpc>
                <a:spcPct val="90000"/>
              </a:lnSpc>
              <a:spcBef>
                <a:spcPts val="1200"/>
              </a:spcBef>
              <a:buFontTx/>
              <a:buAutoNum type="arabicPeriod"/>
            </a:pPr>
            <a:r>
              <a:rPr lang="es-ES" sz="2400" dirty="0"/>
              <a:t>El monopolio con precio </a:t>
            </a:r>
            <a:r>
              <a:rPr lang="es-ES" sz="2400" dirty="0" smtClean="0"/>
              <a:t>único.</a:t>
            </a:r>
            <a:endParaRPr lang="es-ES" sz="2400" dirty="0"/>
          </a:p>
          <a:p>
            <a:pPr marL="609600" indent="-247650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/>
              <a:t>2.1. La decisión de producción del </a:t>
            </a:r>
            <a:r>
              <a:rPr lang="es-ES" sz="2400" dirty="0" smtClean="0"/>
              <a:t>monopolista.</a:t>
            </a:r>
          </a:p>
          <a:p>
            <a:pPr marL="609600" indent="-247650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 smtClean="0"/>
              <a:t>2.2. Una regla práctica para fijar el precio. </a:t>
            </a:r>
            <a:endParaRPr lang="es-ES" sz="2400" b="1" dirty="0"/>
          </a:p>
          <a:p>
            <a:pPr marL="609600" indent="-247650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 smtClean="0"/>
              <a:t>2.3. </a:t>
            </a:r>
            <a:r>
              <a:rPr lang="es-ES" sz="2400" dirty="0"/>
              <a:t>El poder </a:t>
            </a:r>
            <a:r>
              <a:rPr lang="es-ES" sz="2400" dirty="0" smtClean="0"/>
              <a:t>de </a:t>
            </a:r>
            <a:r>
              <a:rPr lang="es-ES" sz="2400" dirty="0"/>
              <a:t>monopolio y sus </a:t>
            </a:r>
            <a:r>
              <a:rPr lang="es-ES" sz="2400" dirty="0" smtClean="0"/>
              <a:t>fuentes. </a:t>
            </a:r>
            <a:endParaRPr lang="es-ES" sz="2400" b="1" dirty="0"/>
          </a:p>
          <a:p>
            <a:pPr marL="361950" indent="-361950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/>
              <a:t>3. Los costes sociales del poder de monopolio y su </a:t>
            </a:r>
            <a:r>
              <a:rPr lang="es-ES" sz="2400" dirty="0" smtClean="0"/>
              <a:t>regulación.</a:t>
            </a:r>
            <a:endParaRPr lang="es-ES" sz="2400" dirty="0"/>
          </a:p>
          <a:p>
            <a:pPr marL="609600" indent="-609600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/>
              <a:t>4. El monopolio con discriminación de </a:t>
            </a:r>
            <a:r>
              <a:rPr lang="es-ES" sz="2400" dirty="0" smtClean="0"/>
              <a:t>precios.</a:t>
            </a:r>
            <a:endParaRPr lang="es-ES_tradnl" sz="2400" dirty="0"/>
          </a:p>
          <a:p>
            <a:pPr marL="609600" indent="-161925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/>
              <a:t>4.1. Requisitos para la </a:t>
            </a:r>
            <a:r>
              <a:rPr lang="es-ES" sz="2400" dirty="0" smtClean="0"/>
              <a:t>discriminación.</a:t>
            </a:r>
            <a:endParaRPr lang="es-ES" sz="2400" b="1" dirty="0"/>
          </a:p>
          <a:p>
            <a:pPr marL="609600" indent="-161925" algn="just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s-ES" sz="2400" dirty="0"/>
              <a:t>4.2. Clases de </a:t>
            </a:r>
            <a:r>
              <a:rPr lang="es-ES" sz="2400" dirty="0" smtClean="0"/>
              <a:t>discriminación. </a:t>
            </a:r>
            <a:endParaRPr lang="es-ES" sz="2400" dirty="0"/>
          </a:p>
        </p:txBody>
      </p:sp>
      <p:sp>
        <p:nvSpPr>
          <p:cNvPr id="427012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28675"/>
          </a:xfrm>
          <a:noFill/>
          <a:ln/>
        </p:spPr>
        <p:txBody>
          <a:bodyPr/>
          <a:lstStyle/>
          <a:p>
            <a:r>
              <a:rPr lang="es-ES" sz="4000" dirty="0"/>
              <a:t>Contenidos del capítulo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DEFE4-97F4-4DCA-A34D-6E9622B0E255}" type="slidenum">
              <a:rPr lang="es-ES"/>
              <a:pPr/>
              <a:t>30</a:t>
            </a:fld>
            <a:endParaRPr lang="es-ES"/>
          </a:p>
        </p:txBody>
      </p:sp>
      <p:sp>
        <p:nvSpPr>
          <p:cNvPr id="43110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sz="3200" dirty="0" smtClean="0"/>
              <a:t>2.2.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/>
              <a:t>regla</a:t>
            </a:r>
            <a:r>
              <a:rPr lang="en-US" sz="3200" dirty="0"/>
              <a:t> </a:t>
            </a:r>
            <a:r>
              <a:rPr lang="en-US" sz="3200" dirty="0" err="1"/>
              <a:t>práctica</a:t>
            </a:r>
            <a:r>
              <a:rPr lang="en-US" sz="3200" dirty="0"/>
              <a:t> </a:t>
            </a:r>
            <a:r>
              <a:rPr lang="en-US" sz="3200" dirty="0" err="1"/>
              <a:t>para</a:t>
            </a:r>
            <a:r>
              <a:rPr lang="en-US" sz="3200" dirty="0"/>
              <a:t> </a:t>
            </a:r>
            <a:r>
              <a:rPr lang="en-US" sz="3200" dirty="0" err="1"/>
              <a:t>fijar</a:t>
            </a:r>
            <a:r>
              <a:rPr lang="en-US" sz="3200" dirty="0"/>
              <a:t> el </a:t>
            </a:r>
            <a:r>
              <a:rPr lang="en-US" sz="3200" dirty="0" err="1"/>
              <a:t>precio</a:t>
            </a:r>
            <a:endParaRPr lang="en-US" sz="3200" dirty="0"/>
          </a:p>
        </p:txBody>
      </p:sp>
      <p:sp>
        <p:nvSpPr>
          <p:cNvPr id="4311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038600" cy="5073650"/>
          </a:xfrm>
        </p:spPr>
        <p:txBody>
          <a:bodyPr/>
          <a:lstStyle/>
          <a:p>
            <a:pPr>
              <a:buFontTx/>
              <a:buNone/>
            </a:pPr>
            <a:r>
              <a:rPr lang="es-ES" sz="2400" dirty="0"/>
              <a:t>8. Despejando P:</a:t>
            </a:r>
          </a:p>
          <a:p>
            <a:endParaRPr lang="es-ES" sz="2800" dirty="0"/>
          </a:p>
          <a:p>
            <a:endParaRPr lang="es-ES" sz="2800" dirty="0"/>
          </a:p>
          <a:p>
            <a:pPr>
              <a:buFontTx/>
              <a:buNone/>
            </a:pPr>
            <a:r>
              <a:rPr lang="es-ES" sz="2400" dirty="0"/>
              <a:t>9. Para maximizar Beneficios, IM=CM</a:t>
            </a:r>
          </a:p>
          <a:p>
            <a:pPr>
              <a:buFontTx/>
              <a:buNone/>
            </a:pPr>
            <a:endParaRPr lang="es-ES" sz="2800" dirty="0" smtClean="0"/>
          </a:p>
          <a:p>
            <a:r>
              <a:rPr lang="es-ES" sz="2400" dirty="0" smtClean="0"/>
              <a:t>Por </a:t>
            </a:r>
            <a:r>
              <a:rPr lang="es-ES" sz="2400" dirty="0"/>
              <a:t>ejemplo, supongamos </a:t>
            </a:r>
            <a:r>
              <a:rPr lang="es-ES" sz="2400" dirty="0" err="1"/>
              <a:t>Ed</a:t>
            </a:r>
            <a:r>
              <a:rPr lang="es-ES" sz="2400" dirty="0"/>
              <a:t>=-4, </a:t>
            </a:r>
            <a:r>
              <a:rPr lang="es-ES" sz="2400" dirty="0" smtClean="0"/>
              <a:t> CM</a:t>
            </a:r>
            <a:r>
              <a:rPr lang="es-ES" sz="2400" dirty="0"/>
              <a:t>= 9um/</a:t>
            </a:r>
            <a:r>
              <a:rPr lang="es-ES" sz="2400" dirty="0" err="1"/>
              <a:t>ud</a:t>
            </a:r>
            <a:endParaRPr lang="es-ES" sz="2400" dirty="0"/>
          </a:p>
          <a:p>
            <a:endParaRPr lang="es-ES" sz="2800" dirty="0"/>
          </a:p>
        </p:txBody>
      </p:sp>
      <p:graphicFrame>
        <p:nvGraphicFramePr>
          <p:cNvPr id="431109" name="Object 5"/>
          <p:cNvGraphicFramePr>
            <a:graphicFrameLocks noChangeAspect="1"/>
          </p:cNvGraphicFramePr>
          <p:nvPr>
            <p:ph sz="quarter" idx="2"/>
          </p:nvPr>
        </p:nvGraphicFramePr>
        <p:xfrm>
          <a:off x="5219700" y="1434466"/>
          <a:ext cx="1628775" cy="1282641"/>
        </p:xfrm>
        <a:graphic>
          <a:graphicData uri="http://schemas.openxmlformats.org/presentationml/2006/ole">
            <p:oleObj spid="_x0000_s431109" name="Ecuación" r:id="rId5" imgW="838080" imgH="660240" progId="Equation.3">
              <p:embed/>
            </p:oleObj>
          </a:graphicData>
        </a:graphic>
      </p:graphicFrame>
      <p:graphicFrame>
        <p:nvGraphicFramePr>
          <p:cNvPr id="431111" name="Object 7"/>
          <p:cNvGraphicFramePr>
            <a:graphicFrameLocks noChangeAspect="1"/>
          </p:cNvGraphicFramePr>
          <p:nvPr>
            <p:ph sz="quarter" idx="3"/>
          </p:nvPr>
        </p:nvGraphicFramePr>
        <p:xfrm>
          <a:off x="5294313" y="3021013"/>
          <a:ext cx="1544637" cy="1216509"/>
        </p:xfrm>
        <a:graphic>
          <a:graphicData uri="http://schemas.openxmlformats.org/presentationml/2006/ole">
            <p:oleObj spid="_x0000_s431111" name="Ecuación" r:id="rId6" imgW="838080" imgH="660240" progId="Equation.3">
              <p:embed/>
            </p:oleObj>
          </a:graphicData>
        </a:graphic>
      </p:graphicFrame>
      <p:graphicFrame>
        <p:nvGraphicFramePr>
          <p:cNvPr id="431113" name="Object 9"/>
          <p:cNvGraphicFramePr>
            <a:graphicFrameLocks noChangeAspect="1"/>
          </p:cNvGraphicFramePr>
          <p:nvPr/>
        </p:nvGraphicFramePr>
        <p:xfrm>
          <a:off x="4343400" y="4657725"/>
          <a:ext cx="3757613" cy="1381125"/>
        </p:xfrm>
        <a:graphic>
          <a:graphicData uri="http://schemas.openxmlformats.org/presentationml/2006/ole">
            <p:oleObj spid="_x0000_s431113" name="Ecuación" r:id="rId7" imgW="1726920" imgH="634680" progId="Equation.3">
              <p:embed/>
            </p:oleObj>
          </a:graphicData>
        </a:graphic>
      </p:graphicFrame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8"/>
          <a:stretch>
            <a:fillRect/>
          </a:stretch>
        </p:blipFill>
        <p:spPr>
          <a:xfrm>
            <a:off x="1624641" y="2258682"/>
            <a:ext cx="635480" cy="635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7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9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1E669-CEC0-4131-975E-C8ACD1DB2A1C}" type="slidenum">
              <a:rPr lang="es-ES"/>
              <a:pPr/>
              <a:t>31</a:t>
            </a:fld>
            <a:endParaRPr lang="es-ES"/>
          </a:p>
        </p:txBody>
      </p:sp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z="3200" dirty="0" smtClean="0"/>
              <a:t>2.2.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/>
              <a:t>regla</a:t>
            </a:r>
            <a:r>
              <a:rPr lang="en-US" sz="3200" dirty="0"/>
              <a:t> </a:t>
            </a:r>
            <a:r>
              <a:rPr lang="en-US" sz="3200" dirty="0" err="1"/>
              <a:t>práctica</a:t>
            </a:r>
            <a:r>
              <a:rPr lang="en-US" sz="3200" dirty="0"/>
              <a:t> </a:t>
            </a:r>
            <a:r>
              <a:rPr lang="en-US" sz="3200" dirty="0" err="1"/>
              <a:t>para</a:t>
            </a:r>
            <a:r>
              <a:rPr lang="en-US" sz="3200" dirty="0"/>
              <a:t> </a:t>
            </a:r>
            <a:r>
              <a:rPr lang="en-US" sz="3200" dirty="0" err="1"/>
              <a:t>fijar</a:t>
            </a:r>
            <a:r>
              <a:rPr lang="en-US" sz="3200" dirty="0"/>
              <a:t> el </a:t>
            </a:r>
            <a:r>
              <a:rPr lang="en-US" sz="3200" dirty="0" err="1"/>
              <a:t>precio</a:t>
            </a:r>
            <a:endParaRPr lang="es-ES" sz="3200" dirty="0"/>
          </a:p>
        </p:txBody>
      </p:sp>
      <p:sp>
        <p:nvSpPr>
          <p:cNvPr id="5201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09588" y="1168400"/>
            <a:ext cx="4038600" cy="4525963"/>
          </a:xfrm>
        </p:spPr>
        <p:txBody>
          <a:bodyPr/>
          <a:lstStyle/>
          <a:p>
            <a:r>
              <a:rPr lang="en-US" sz="2400" dirty="0" err="1"/>
              <a:t>Margen</a:t>
            </a:r>
            <a:r>
              <a:rPr lang="en-US" sz="2400" dirty="0"/>
              <a:t> </a:t>
            </a:r>
            <a:r>
              <a:rPr lang="en-US" sz="2400" dirty="0" err="1"/>
              <a:t>respecto</a:t>
            </a:r>
            <a:r>
              <a:rPr lang="en-US" sz="2400" dirty="0"/>
              <a:t> del </a:t>
            </a:r>
            <a:r>
              <a:rPr lang="en-US" sz="2400" dirty="0" err="1"/>
              <a:t>precio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obtiene</a:t>
            </a:r>
            <a:r>
              <a:rPr lang="en-US" sz="2400" dirty="0"/>
              <a:t> el </a:t>
            </a:r>
            <a:r>
              <a:rPr lang="en-US" sz="2400" dirty="0" err="1"/>
              <a:t>monopolista</a:t>
            </a:r>
            <a:r>
              <a:rPr lang="en-US" sz="2400" dirty="0"/>
              <a:t> en </a:t>
            </a:r>
            <a:r>
              <a:rPr lang="en-US" sz="2400" dirty="0" err="1"/>
              <a:t>comparación</a:t>
            </a:r>
            <a:r>
              <a:rPr lang="en-US" sz="2400" dirty="0"/>
              <a:t> con </a:t>
            </a:r>
            <a:r>
              <a:rPr lang="en-US" sz="2400" dirty="0" err="1"/>
              <a:t>competencia</a:t>
            </a:r>
            <a:r>
              <a:rPr lang="en-US" sz="2400" dirty="0"/>
              <a:t> perfecta.</a:t>
            </a:r>
          </a:p>
          <a:p>
            <a:r>
              <a:rPr lang="en-US" sz="2400" dirty="0"/>
              <a:t>A </a:t>
            </a:r>
            <a:r>
              <a:rPr lang="en-US" sz="2400" dirty="0" err="1"/>
              <a:t>partir</a:t>
            </a:r>
            <a:r>
              <a:rPr lang="en-US" sz="2400" dirty="0"/>
              <a:t> de la </a:t>
            </a:r>
            <a:r>
              <a:rPr lang="en-US" sz="2400" dirty="0" err="1"/>
              <a:t>expresión</a:t>
            </a:r>
            <a:r>
              <a:rPr lang="en-US" sz="2400" dirty="0"/>
              <a:t> 9 se </a:t>
            </a:r>
            <a:r>
              <a:rPr lang="en-US" sz="2400" dirty="0" err="1"/>
              <a:t>obtiene</a:t>
            </a:r>
            <a:r>
              <a:rPr lang="en-US" sz="2400" dirty="0"/>
              <a:t>:</a:t>
            </a:r>
          </a:p>
          <a:p>
            <a:r>
              <a:rPr lang="en-US" sz="2400" dirty="0" err="1"/>
              <a:t>Despejando</a:t>
            </a:r>
            <a:r>
              <a:rPr lang="en-US" sz="2400" dirty="0"/>
              <a:t>:</a:t>
            </a:r>
          </a:p>
          <a:p>
            <a:r>
              <a:rPr lang="en-US" sz="2400" dirty="0" err="1"/>
              <a:t>Multiplicando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(-1):</a:t>
            </a:r>
          </a:p>
          <a:p>
            <a:endParaRPr lang="en-US" sz="2400" dirty="0"/>
          </a:p>
          <a:p>
            <a:pPr>
              <a:buFontTx/>
              <a:buNone/>
            </a:pPr>
            <a:endParaRPr lang="es-ES" sz="2800" dirty="0"/>
          </a:p>
        </p:txBody>
      </p:sp>
      <p:graphicFrame>
        <p:nvGraphicFramePr>
          <p:cNvPr id="520196" name="Object 4"/>
          <p:cNvGraphicFramePr>
            <a:graphicFrameLocks noChangeAspect="1"/>
          </p:cNvGraphicFramePr>
          <p:nvPr>
            <p:ph sz="quarter" idx="2"/>
          </p:nvPr>
        </p:nvGraphicFramePr>
        <p:xfrm>
          <a:off x="5495924" y="1455739"/>
          <a:ext cx="2341563" cy="771784"/>
        </p:xfrm>
        <a:graphic>
          <a:graphicData uri="http://schemas.openxmlformats.org/presentationml/2006/ole">
            <p:oleObj spid="_x0000_s520196" name="Ecuación" r:id="rId5" imgW="1193760" imgH="393480" progId="Equation.3">
              <p:embed/>
            </p:oleObj>
          </a:graphicData>
        </a:graphic>
      </p:graphicFrame>
      <p:graphicFrame>
        <p:nvGraphicFramePr>
          <p:cNvPr id="520198" name="Object 6"/>
          <p:cNvGraphicFramePr>
            <a:graphicFrameLocks noChangeAspect="1"/>
          </p:cNvGraphicFramePr>
          <p:nvPr>
            <p:ph sz="quarter" idx="3"/>
          </p:nvPr>
        </p:nvGraphicFramePr>
        <p:xfrm>
          <a:off x="4871408" y="2803525"/>
          <a:ext cx="3750305" cy="854075"/>
        </p:xfrm>
        <a:graphic>
          <a:graphicData uri="http://schemas.openxmlformats.org/presentationml/2006/ole">
            <p:oleObj spid="_x0000_s520198" name="Ecuación" r:id="rId6" imgW="2120760" imgH="482400" progId="Equation.3">
              <p:embed/>
            </p:oleObj>
          </a:graphicData>
        </a:graphic>
      </p:graphicFrame>
      <p:graphicFrame>
        <p:nvGraphicFramePr>
          <p:cNvPr id="520200" name="Object 8"/>
          <p:cNvGraphicFramePr>
            <a:graphicFrameLocks noChangeAspect="1"/>
          </p:cNvGraphicFramePr>
          <p:nvPr/>
        </p:nvGraphicFramePr>
        <p:xfrm>
          <a:off x="4830733" y="3786405"/>
          <a:ext cx="3303617" cy="728446"/>
        </p:xfrm>
        <a:graphic>
          <a:graphicData uri="http://schemas.openxmlformats.org/presentationml/2006/ole">
            <p:oleObj spid="_x0000_s520200" name="Ecuación" r:id="rId7" imgW="1955520" imgH="431640" progId="Equation.3">
              <p:embed/>
            </p:oleObj>
          </a:graphicData>
        </a:graphic>
      </p:graphicFrame>
      <p:graphicFrame>
        <p:nvGraphicFramePr>
          <p:cNvPr id="520201" name="Object 9"/>
          <p:cNvGraphicFramePr>
            <a:graphicFrameLocks noChangeAspect="1"/>
          </p:cNvGraphicFramePr>
          <p:nvPr/>
        </p:nvGraphicFramePr>
        <p:xfrm>
          <a:off x="3705225" y="4990230"/>
          <a:ext cx="1809750" cy="789457"/>
        </p:xfrm>
        <a:graphic>
          <a:graphicData uri="http://schemas.openxmlformats.org/presentationml/2006/ole">
            <p:oleObj spid="_x0000_s520201" name="Ecuación" r:id="rId8" imgW="990360" imgH="431640" progId="Equation.3">
              <p:embed/>
            </p:oleObj>
          </a:graphicData>
        </a:graphic>
      </p:graphicFrame>
      <p:pic>
        <p:nvPicPr>
          <p:cNvPr id="10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9"/>
          <a:stretch>
            <a:fillRect/>
          </a:stretch>
        </p:blipFill>
        <p:spPr>
          <a:xfrm>
            <a:off x="4527431" y="1328468"/>
            <a:ext cx="613912" cy="6139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43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9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1E669-CEC0-4131-975E-C8ACD1DB2A1C}" type="slidenum">
              <a:rPr lang="es-ES"/>
              <a:pPr/>
              <a:t>32</a:t>
            </a:fld>
            <a:endParaRPr lang="es-ES"/>
          </a:p>
        </p:txBody>
      </p:sp>
      <p:sp>
        <p:nvSpPr>
          <p:cNvPr id="520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z="3200" dirty="0" smtClean="0"/>
              <a:t>2.2. </a:t>
            </a:r>
            <a:r>
              <a:rPr lang="en-US" sz="3200" dirty="0" err="1" smtClean="0"/>
              <a:t>Una</a:t>
            </a:r>
            <a:r>
              <a:rPr lang="en-US" sz="3200" dirty="0" smtClean="0"/>
              <a:t> </a:t>
            </a:r>
            <a:r>
              <a:rPr lang="en-US" sz="3200" dirty="0" err="1"/>
              <a:t>regla</a:t>
            </a:r>
            <a:r>
              <a:rPr lang="en-US" sz="3200" dirty="0"/>
              <a:t> </a:t>
            </a:r>
            <a:r>
              <a:rPr lang="en-US" sz="3200" dirty="0" err="1"/>
              <a:t>práctica</a:t>
            </a:r>
            <a:r>
              <a:rPr lang="en-US" sz="3200" dirty="0"/>
              <a:t> </a:t>
            </a:r>
            <a:r>
              <a:rPr lang="en-US" sz="3200" dirty="0" err="1"/>
              <a:t>para</a:t>
            </a:r>
            <a:r>
              <a:rPr lang="en-US" sz="3200" dirty="0"/>
              <a:t> </a:t>
            </a:r>
            <a:r>
              <a:rPr lang="en-US" sz="3200" dirty="0" err="1"/>
              <a:t>fijar</a:t>
            </a:r>
            <a:r>
              <a:rPr lang="en-US" sz="3200" dirty="0"/>
              <a:t> el </a:t>
            </a:r>
            <a:r>
              <a:rPr lang="en-US" sz="3200" dirty="0" err="1"/>
              <a:t>precio</a:t>
            </a:r>
            <a:endParaRPr lang="es-ES" sz="3200" dirty="0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/>
          <a:srcRect l="16400" t="51598" r="57047" b="25578"/>
          <a:stretch>
            <a:fillRect/>
          </a:stretch>
        </p:blipFill>
        <p:spPr bwMode="auto">
          <a:xfrm>
            <a:off x="1199213" y="1514007"/>
            <a:ext cx="6670623" cy="33428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5"/>
          <a:stretch>
            <a:fillRect/>
          </a:stretch>
        </p:blipFill>
        <p:spPr>
          <a:xfrm>
            <a:off x="4917057" y="1068238"/>
            <a:ext cx="552090" cy="552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509EC-9470-4680-8A44-7EBF7404C597}" type="slidenum">
              <a:rPr lang="es-ES"/>
              <a:pPr/>
              <a:t>33</a:t>
            </a:fld>
            <a:endParaRPr lang="es-ES"/>
          </a:p>
        </p:txBody>
      </p:sp>
      <p:sp>
        <p:nvSpPr>
          <p:cNvPr id="16179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" dirty="0"/>
              <a:t>Comparación del precio fijado por el monopolista y el precio </a:t>
            </a:r>
            <a:r>
              <a:rPr lang="es-ES" dirty="0" smtClean="0"/>
              <a:t>competitivo:</a:t>
            </a:r>
            <a:endParaRPr lang="es-ES" dirty="0"/>
          </a:p>
          <a:p>
            <a:pPr lvl="1" algn="just">
              <a:spcBef>
                <a:spcPct val="70000"/>
              </a:spcBef>
            </a:pPr>
            <a:r>
              <a:rPr lang="es-ES" dirty="0"/>
              <a:t>Monopolio: </a:t>
            </a:r>
            <a:endParaRPr lang="en-US" dirty="0"/>
          </a:p>
          <a:p>
            <a:pPr marL="1162050" lvl="2" algn="just">
              <a:buFontTx/>
              <a:buNone/>
            </a:pPr>
            <a:r>
              <a:rPr lang="en-US" dirty="0"/>
              <a:t>P &gt; CM (</a:t>
            </a:r>
            <a:r>
              <a:rPr lang="en-US" dirty="0" err="1"/>
              <a:t>existe</a:t>
            </a:r>
            <a:r>
              <a:rPr lang="en-US" dirty="0"/>
              <a:t> un </a:t>
            </a:r>
            <a:r>
              <a:rPr lang="en-US" dirty="0" err="1"/>
              <a:t>margen</a:t>
            </a:r>
            <a:r>
              <a:rPr lang="en-US" dirty="0"/>
              <a:t> o </a:t>
            </a:r>
            <a:r>
              <a:rPr lang="en-US" dirty="0" err="1">
                <a:solidFill>
                  <a:srgbClr val="FF0000"/>
                </a:solidFill>
              </a:rPr>
              <a:t>poder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monopolio</a:t>
            </a:r>
            <a:r>
              <a:rPr lang="en-US" dirty="0" smtClean="0"/>
              <a:t>).</a:t>
            </a:r>
            <a:endParaRPr lang="en-US" dirty="0"/>
          </a:p>
          <a:p>
            <a:pPr lvl="1" algn="just">
              <a:buSzPct val="75000"/>
            </a:pPr>
            <a:r>
              <a:rPr lang="en-US" dirty="0" err="1"/>
              <a:t>Competencia</a:t>
            </a:r>
            <a:r>
              <a:rPr lang="en-US" dirty="0"/>
              <a:t> perfecta:</a:t>
            </a:r>
          </a:p>
          <a:p>
            <a:pPr marL="1162050" lvl="2">
              <a:buFontTx/>
              <a:buNone/>
            </a:pPr>
            <a:r>
              <a:rPr lang="en-US" dirty="0"/>
              <a:t>P = </a:t>
            </a:r>
            <a:r>
              <a:rPr lang="en-US" dirty="0" smtClean="0"/>
              <a:t>IM = CM (no </a:t>
            </a:r>
            <a:r>
              <a:rPr lang="en-US" dirty="0" err="1" smtClean="0"/>
              <a:t>existe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r>
              <a:rPr lang="en-US" dirty="0" smtClean="0"/>
              <a:t> de </a:t>
            </a:r>
            <a:r>
              <a:rPr lang="en-US" dirty="0" err="1" smtClean="0"/>
              <a:t>monopolio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title"/>
          </p:nvPr>
        </p:nvSpPr>
        <p:spPr>
          <a:xfrm>
            <a:off x="496888" y="195263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pPr marL="838200" indent="-838200"/>
            <a:r>
              <a:rPr lang="es-ES" sz="3600" dirty="0" smtClean="0"/>
              <a:t>2.3. </a:t>
            </a:r>
            <a:r>
              <a:rPr lang="es-ES" sz="3600" dirty="0"/>
              <a:t>El poder </a:t>
            </a:r>
            <a:r>
              <a:rPr lang="es-ES" sz="3600" dirty="0" smtClean="0"/>
              <a:t>de </a:t>
            </a:r>
            <a:r>
              <a:rPr lang="es-ES" sz="3600" dirty="0"/>
              <a:t>monopolio y sus fuentes</a:t>
            </a:r>
            <a:r>
              <a:rPr lang="es-ES" sz="4000" dirty="0"/>
              <a:t> </a:t>
            </a:r>
            <a:endParaRPr lang="en-US" sz="40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4188124" y="2810772"/>
            <a:ext cx="519023" cy="519023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FB905-5D18-4992-8859-9A369BEF769E}" type="slidenum">
              <a:rPr lang="es-ES"/>
              <a:pPr/>
              <a:t>34</a:t>
            </a:fld>
            <a:endParaRPr lang="es-ES"/>
          </a:p>
        </p:txBody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1813" y="1503363"/>
            <a:ext cx="8324850" cy="4224337"/>
          </a:xfrm>
          <a:noFill/>
          <a:ln/>
        </p:spPr>
        <p:txBody>
          <a:bodyPr lIns="90488" tIns="44450" rIns="90488" bIns="44450"/>
          <a:lstStyle/>
          <a:p>
            <a:pPr algn="just"/>
            <a:r>
              <a:rPr lang="en-US" dirty="0" err="1"/>
              <a:t>Índice</a:t>
            </a:r>
            <a:r>
              <a:rPr lang="en-US" dirty="0"/>
              <a:t> de Lerner de </a:t>
            </a:r>
            <a:r>
              <a:rPr lang="en-US" dirty="0" err="1"/>
              <a:t>poder</a:t>
            </a:r>
            <a:r>
              <a:rPr lang="en-US" dirty="0"/>
              <a:t> de </a:t>
            </a:r>
            <a:r>
              <a:rPr lang="en-US" dirty="0" err="1"/>
              <a:t>monopolio</a:t>
            </a:r>
            <a:endParaRPr lang="en-US" dirty="0"/>
          </a:p>
          <a:p>
            <a:pPr lvl="1" algn="just">
              <a:buSzPct val="75000"/>
              <a:buFontTx/>
              <a:buNone/>
            </a:pPr>
            <a:r>
              <a:rPr lang="en-US" dirty="0"/>
              <a:t>L = (P - CM)/P (</a:t>
            </a:r>
            <a:r>
              <a:rPr lang="en-US" dirty="0" err="1"/>
              <a:t>es</a:t>
            </a:r>
            <a:r>
              <a:rPr lang="en-US" dirty="0"/>
              <a:t> el </a:t>
            </a:r>
            <a:r>
              <a:rPr lang="en-US" dirty="0" err="1"/>
              <a:t>margen</a:t>
            </a:r>
            <a:r>
              <a:rPr lang="en-US" dirty="0"/>
              <a:t> </a:t>
            </a:r>
            <a:r>
              <a:rPr lang="en-US" dirty="0" err="1"/>
              <a:t>respecto</a:t>
            </a:r>
            <a:r>
              <a:rPr lang="en-US" dirty="0"/>
              <a:t> al </a:t>
            </a:r>
            <a:r>
              <a:rPr lang="en-US" dirty="0" err="1"/>
              <a:t>precio</a:t>
            </a:r>
            <a:r>
              <a:rPr lang="en-US" dirty="0"/>
              <a:t>)</a:t>
            </a:r>
          </a:p>
          <a:p>
            <a:pPr lvl="1" algn="just"/>
            <a:r>
              <a:rPr lang="en-US" dirty="0" err="1"/>
              <a:t>Cuanto</a:t>
            </a:r>
            <a:r>
              <a:rPr lang="en-US" dirty="0"/>
              <a:t> mayor </a:t>
            </a:r>
            <a:r>
              <a:rPr lang="en-US" dirty="0" err="1"/>
              <a:t>es</a:t>
            </a:r>
            <a:r>
              <a:rPr lang="en-US" dirty="0"/>
              <a:t> el valor de L (entre 0 y 1), mayor </a:t>
            </a:r>
            <a:r>
              <a:rPr lang="en-US" dirty="0" err="1"/>
              <a:t>es</a:t>
            </a:r>
            <a:r>
              <a:rPr lang="en-US" dirty="0"/>
              <a:t> el </a:t>
            </a:r>
            <a:r>
              <a:rPr lang="en-US" dirty="0" err="1"/>
              <a:t>poder</a:t>
            </a:r>
            <a:r>
              <a:rPr lang="en-US" dirty="0"/>
              <a:t> de </a:t>
            </a:r>
            <a:r>
              <a:rPr lang="en-US" dirty="0" err="1"/>
              <a:t>monopolio</a:t>
            </a:r>
            <a:r>
              <a:rPr lang="en-US" dirty="0"/>
              <a:t>. </a:t>
            </a:r>
          </a:p>
          <a:p>
            <a:pPr lvl="1" algn="just">
              <a:buSzPct val="75000"/>
              <a:buFontTx/>
              <a:buNone/>
            </a:pPr>
            <a:r>
              <a:rPr lang="en-US" dirty="0"/>
              <a:t>L se </a:t>
            </a:r>
            <a:r>
              <a:rPr lang="en-US" dirty="0" err="1"/>
              <a:t>expresa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medio</a:t>
            </a:r>
            <a:r>
              <a:rPr lang="en-US" dirty="0"/>
              <a:t> de E</a:t>
            </a:r>
            <a:r>
              <a:rPr lang="en-US" baseline="-25000" dirty="0"/>
              <a:t>d </a:t>
            </a:r>
            <a:r>
              <a:rPr lang="en-US" dirty="0"/>
              <a:t>:</a:t>
            </a:r>
          </a:p>
          <a:p>
            <a:pPr lvl="2" algn="just"/>
            <a:r>
              <a:rPr lang="en-US" dirty="0"/>
              <a:t>L = (P - CM)/P = -1/E</a:t>
            </a:r>
            <a:r>
              <a:rPr lang="en-US" baseline="-25000" dirty="0"/>
              <a:t>d</a:t>
            </a:r>
            <a:endParaRPr lang="en-US" dirty="0"/>
          </a:p>
          <a:p>
            <a:pPr lvl="2" algn="just"/>
            <a:r>
              <a:rPr lang="en-US" i="1" dirty="0" smtClean="0"/>
              <a:t>E</a:t>
            </a:r>
            <a:r>
              <a:rPr lang="en-US" i="1" baseline="-25000" dirty="0" smtClean="0"/>
              <a:t>d </a:t>
            </a:r>
            <a:r>
              <a:rPr lang="en-US" dirty="0" err="1"/>
              <a:t>que</a:t>
            </a:r>
            <a:r>
              <a:rPr lang="en-US" dirty="0"/>
              <a:t>, </a:t>
            </a:r>
            <a:r>
              <a:rPr lang="en-US" dirty="0" err="1"/>
              <a:t>excepto</a:t>
            </a:r>
            <a:r>
              <a:rPr lang="en-US" dirty="0"/>
              <a:t> en </a:t>
            </a:r>
            <a:r>
              <a:rPr lang="en-US" dirty="0" err="1"/>
              <a:t>monopolio</a:t>
            </a:r>
            <a:r>
              <a:rPr lang="en-US" dirty="0"/>
              <a:t>, </a:t>
            </a:r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elasticidad</a:t>
            </a:r>
            <a:r>
              <a:rPr lang="en-US" dirty="0"/>
              <a:t> </a:t>
            </a:r>
            <a:r>
              <a:rPr lang="en-US" dirty="0" err="1"/>
              <a:t>precio</a:t>
            </a:r>
            <a:r>
              <a:rPr lang="en-US" dirty="0"/>
              <a:t> de la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demanda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y no de la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demanda</a:t>
            </a:r>
            <a:r>
              <a:rPr lang="en-US" dirty="0"/>
              <a:t> del </a:t>
            </a:r>
            <a:r>
              <a:rPr lang="en-US" dirty="0" err="1"/>
              <a:t>mercado</a:t>
            </a:r>
            <a:r>
              <a:rPr lang="en-US" dirty="0"/>
              <a:t>.</a:t>
            </a:r>
          </a:p>
        </p:txBody>
      </p:sp>
      <p:sp>
        <p:nvSpPr>
          <p:cNvPr id="225285" name="Rectangle 5"/>
          <p:cNvSpPr>
            <a:spLocks noGrp="1" noChangeArrowheads="1"/>
          </p:cNvSpPr>
          <p:nvPr>
            <p:ph type="title"/>
          </p:nvPr>
        </p:nvSpPr>
        <p:spPr>
          <a:xfrm>
            <a:off x="514350" y="341313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4000" dirty="0" smtClean="0"/>
              <a:t>2.3. El poder de monopolio y sus fuentes</a:t>
            </a:r>
            <a:r>
              <a:rPr lang="es-ES" dirty="0" smtClean="0"/>
              <a:t> </a:t>
            </a:r>
            <a:endParaRPr lang="en-US" sz="40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387750" y="1397479"/>
            <a:ext cx="562155" cy="562155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8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B6A68-B86B-4A28-BA7D-AD8D12E4BF16}" type="slidenum">
              <a:rPr lang="es-ES"/>
              <a:pPr/>
              <a:t>35</a:t>
            </a:fld>
            <a:endParaRPr lang="es-ES"/>
          </a:p>
        </p:txBody>
      </p:sp>
      <p:sp>
        <p:nvSpPr>
          <p:cNvPr id="16384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384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09575" y="1133475"/>
            <a:ext cx="8229600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ts val="1800"/>
              </a:spcBef>
              <a:buNone/>
            </a:pPr>
            <a:r>
              <a:rPr lang="es-ES" sz="2800" dirty="0" smtClean="0"/>
              <a:t>   Teniendo en cuenta la regla práctica para fijar el precio:</a:t>
            </a:r>
            <a:r>
              <a:rPr lang="en-US" sz="2800" dirty="0" smtClean="0"/>
              <a:t> </a:t>
            </a:r>
            <a:endParaRPr lang="en-US" sz="2800" dirty="0"/>
          </a:p>
          <a:p>
            <a:pPr lvl="1" algn="just">
              <a:spcBef>
                <a:spcPts val="1800"/>
              </a:spcBef>
              <a:buSzPct val="75000"/>
            </a:pPr>
            <a:endParaRPr lang="es-ES" sz="2400" dirty="0" smtClean="0"/>
          </a:p>
          <a:p>
            <a:pPr lvl="1" algn="just">
              <a:spcBef>
                <a:spcPts val="1800"/>
              </a:spcBef>
              <a:buSzPct val="75000"/>
              <a:buNone/>
            </a:pPr>
            <a:r>
              <a:rPr lang="es-ES" sz="2400" dirty="0" smtClean="0"/>
              <a:t>Podemos deducir que:</a:t>
            </a:r>
          </a:p>
          <a:p>
            <a:pPr lvl="1" algn="just">
              <a:spcBef>
                <a:spcPts val="1800"/>
              </a:spcBef>
              <a:buSzPct val="75000"/>
            </a:pPr>
            <a:r>
              <a:rPr lang="es-ES" sz="2400" dirty="0" smtClean="0"/>
              <a:t>Cuanto </a:t>
            </a:r>
            <a:r>
              <a:rPr lang="es-ES" sz="2400" dirty="0"/>
              <a:t>más elástica sea la demanda, el precio se aproximará más al coste marginal (la situación se parece más a competencia perfecta).</a:t>
            </a:r>
            <a:endParaRPr lang="en-US" sz="2400" dirty="0"/>
          </a:p>
          <a:p>
            <a:pPr lvl="1" algn="just">
              <a:spcBef>
                <a:spcPts val="1800"/>
              </a:spcBef>
              <a:buSzPct val="75000"/>
            </a:pPr>
            <a:r>
              <a:rPr lang="en-US" sz="2400" dirty="0"/>
              <a:t>Si E</a:t>
            </a:r>
            <a:r>
              <a:rPr lang="en-US" sz="2400" baseline="-25000" dirty="0"/>
              <a:t>d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un </a:t>
            </a:r>
            <a:r>
              <a:rPr lang="en-US" sz="2400" dirty="0" err="1"/>
              <a:t>número</a:t>
            </a:r>
            <a:r>
              <a:rPr lang="en-US" sz="2400" dirty="0"/>
              <a:t> </a:t>
            </a:r>
            <a:r>
              <a:rPr lang="en-US" sz="2400" dirty="0" err="1"/>
              <a:t>elevado</a:t>
            </a:r>
            <a:r>
              <a:rPr lang="en-US" sz="2400" dirty="0"/>
              <a:t> </a:t>
            </a:r>
            <a:r>
              <a:rPr lang="en-US" sz="2400" dirty="0" err="1"/>
              <a:t>negativo</a:t>
            </a:r>
            <a:r>
              <a:rPr lang="en-US" sz="2400" dirty="0"/>
              <a:t>, el </a:t>
            </a:r>
            <a:r>
              <a:rPr lang="en-US" sz="2400" dirty="0" err="1"/>
              <a:t>precio</a:t>
            </a:r>
            <a:r>
              <a:rPr lang="en-US" sz="2400" dirty="0"/>
              <a:t> </a:t>
            </a:r>
            <a:r>
              <a:rPr lang="en-US" sz="2400" dirty="0" err="1"/>
              <a:t>será</a:t>
            </a:r>
            <a:r>
              <a:rPr lang="en-US" sz="2400" dirty="0"/>
              <a:t> </a:t>
            </a:r>
            <a:r>
              <a:rPr lang="en-US" sz="2400" dirty="0" err="1"/>
              <a:t>muy</a:t>
            </a:r>
            <a:r>
              <a:rPr lang="en-US" sz="2400" dirty="0"/>
              <a:t> </a:t>
            </a:r>
            <a:r>
              <a:rPr lang="en-US" sz="2400" dirty="0" err="1"/>
              <a:t>cercano</a:t>
            </a:r>
            <a:r>
              <a:rPr lang="en-US" sz="2400" dirty="0"/>
              <a:t> al </a:t>
            </a:r>
            <a:r>
              <a:rPr lang="en-US" sz="2400" dirty="0" err="1"/>
              <a:t>coste</a:t>
            </a:r>
            <a:r>
              <a:rPr lang="en-US" sz="2400" dirty="0"/>
              <a:t> marginal </a:t>
            </a:r>
            <a:r>
              <a:rPr lang="en-US" sz="2400" dirty="0" smtClean="0"/>
              <a:t>(</a:t>
            </a:r>
            <a:r>
              <a:rPr lang="es-ES" sz="2400" dirty="0"/>
              <a:t>menor margen)</a:t>
            </a:r>
            <a:r>
              <a:rPr lang="en-US" sz="2400" dirty="0"/>
              <a:t>. </a:t>
            </a:r>
            <a:endParaRPr lang="en-US" sz="2400" dirty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title"/>
          </p:nvPr>
        </p:nvSpPr>
        <p:spPr>
          <a:xfrm>
            <a:off x="449263" y="-176212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pPr marL="838200" indent="-838200"/>
            <a:r>
              <a:rPr lang="es-ES" sz="3200" dirty="0" smtClean="0"/>
              <a:t>2.3. </a:t>
            </a:r>
            <a:r>
              <a:rPr lang="es-ES" sz="3200" dirty="0"/>
              <a:t>El poder </a:t>
            </a:r>
            <a:r>
              <a:rPr lang="es-ES" sz="3200" dirty="0" smtClean="0"/>
              <a:t>de </a:t>
            </a:r>
            <a:r>
              <a:rPr lang="es-ES" sz="3200" dirty="0"/>
              <a:t>monopolio y sus fuentes</a:t>
            </a:r>
            <a:r>
              <a:rPr lang="es-ES" sz="3600" dirty="0"/>
              <a:t> </a:t>
            </a:r>
            <a:endParaRPr lang="en-US" sz="3600" dirty="0"/>
          </a:p>
        </p:txBody>
      </p:sp>
      <p:graphicFrame>
        <p:nvGraphicFramePr>
          <p:cNvPr id="662530" name="Object 2"/>
          <p:cNvGraphicFramePr>
            <a:graphicFrameLocks noChangeAspect="1"/>
          </p:cNvGraphicFramePr>
          <p:nvPr/>
        </p:nvGraphicFramePr>
        <p:xfrm>
          <a:off x="4537075" y="1704975"/>
          <a:ext cx="1385888" cy="1092200"/>
        </p:xfrm>
        <a:graphic>
          <a:graphicData uri="http://schemas.openxmlformats.org/presentationml/2006/ole">
            <p:oleObj spid="_x0000_s662530" name="Ecuación" r:id="rId4" imgW="838080" imgH="660240" progId="Equation.3">
              <p:embed/>
            </p:oleObj>
          </a:graphicData>
        </a:graphic>
      </p:graphicFrame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6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C0851-9EBE-4CD5-9ACC-1641EF126D51}" type="slidenum">
              <a:rPr lang="es-ES"/>
              <a:pPr/>
              <a:t>36</a:t>
            </a:fld>
            <a:endParaRPr lang="es-ES"/>
          </a:p>
        </p:txBody>
      </p:sp>
      <p:sp>
        <p:nvSpPr>
          <p:cNvPr id="229382" name="Rectangle 6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2.3. </a:t>
            </a:r>
            <a:r>
              <a:rPr lang="es-ES" sz="3600" dirty="0"/>
              <a:t>El poder </a:t>
            </a:r>
            <a:r>
              <a:rPr lang="es-ES" sz="3600" dirty="0" smtClean="0"/>
              <a:t>de </a:t>
            </a:r>
            <a:r>
              <a:rPr lang="es-ES" sz="3600" dirty="0"/>
              <a:t>monopolio y sus fuentes</a:t>
            </a:r>
            <a:endParaRPr lang="en-US" sz="4000" dirty="0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101013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ts val="1800"/>
              </a:spcBef>
              <a:buNone/>
            </a:pPr>
            <a:r>
              <a:rPr lang="en-US" sz="2800" dirty="0" smtClean="0"/>
              <a:t>    </a:t>
            </a:r>
            <a:r>
              <a:rPr lang="es-ES" sz="2800" dirty="0" smtClean="0"/>
              <a:t>Es decir, para cualquier empresa con poder de monopolio:</a:t>
            </a:r>
            <a:endParaRPr lang="en-US" sz="2800" dirty="0" smtClean="0"/>
          </a:p>
          <a:p>
            <a:pPr lvl="1" algn="just">
              <a:spcBef>
                <a:spcPts val="1800"/>
              </a:spcBef>
            </a:pPr>
            <a:r>
              <a:rPr lang="en-US" sz="2400" dirty="0" smtClean="0"/>
              <a:t>Si </a:t>
            </a:r>
            <a:r>
              <a:rPr lang="en-US" sz="2400" dirty="0"/>
              <a:t>E</a:t>
            </a:r>
            <a:r>
              <a:rPr lang="en-US" sz="2400" baseline="-25000" dirty="0"/>
              <a:t>d</a:t>
            </a:r>
            <a:r>
              <a:rPr lang="en-US" sz="2400" dirty="0"/>
              <a:t> 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elevada</a:t>
            </a:r>
            <a:r>
              <a:rPr lang="en-US" sz="2400" dirty="0"/>
              <a:t>, el </a:t>
            </a:r>
            <a:r>
              <a:rPr lang="en-US" sz="2400" dirty="0" err="1"/>
              <a:t>margen</a:t>
            </a:r>
            <a:r>
              <a:rPr lang="en-US" sz="2400" dirty="0"/>
              <a:t> </a:t>
            </a:r>
            <a:r>
              <a:rPr lang="en-US" sz="2400" dirty="0" err="1"/>
              <a:t>será</a:t>
            </a:r>
            <a:r>
              <a:rPr lang="en-US" sz="2400" dirty="0"/>
              <a:t> </a:t>
            </a:r>
            <a:r>
              <a:rPr lang="en-US" sz="2400" dirty="0" err="1"/>
              <a:t>pequeño</a:t>
            </a:r>
            <a:r>
              <a:rPr lang="en-US" sz="2400" dirty="0"/>
              <a:t>.</a:t>
            </a:r>
          </a:p>
          <a:p>
            <a:pPr lvl="1" algn="just">
              <a:spcBef>
                <a:spcPts val="1800"/>
              </a:spcBef>
            </a:pPr>
            <a:r>
              <a:rPr lang="en-US" sz="2400" dirty="0"/>
              <a:t>Si E</a:t>
            </a:r>
            <a:r>
              <a:rPr lang="en-US" sz="2400" baseline="-25000" dirty="0"/>
              <a:t>d</a:t>
            </a:r>
            <a:r>
              <a:rPr lang="en-US" sz="2400" dirty="0"/>
              <a:t> 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baja</a:t>
            </a:r>
            <a:r>
              <a:rPr lang="en-US" sz="2400" dirty="0"/>
              <a:t>, el </a:t>
            </a:r>
            <a:r>
              <a:rPr lang="en-US" sz="2400" dirty="0" err="1"/>
              <a:t>margen</a:t>
            </a:r>
            <a:r>
              <a:rPr lang="en-US" sz="2400" dirty="0"/>
              <a:t> </a:t>
            </a:r>
            <a:r>
              <a:rPr lang="en-US" sz="2400" dirty="0" err="1"/>
              <a:t>será</a:t>
            </a:r>
            <a:r>
              <a:rPr lang="en-US" sz="2400" dirty="0"/>
              <a:t> </a:t>
            </a:r>
            <a:r>
              <a:rPr lang="en-US" sz="2400" dirty="0" err="1"/>
              <a:t>grande</a:t>
            </a:r>
            <a:r>
              <a:rPr lang="en-US" sz="2400" dirty="0"/>
              <a:t>.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" y="5514975"/>
            <a:ext cx="90297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1800" i="1" dirty="0" err="1" smtClean="0"/>
              <a:t>Figura</a:t>
            </a:r>
            <a:r>
              <a:rPr lang="en-US" sz="1800" i="1" dirty="0" smtClean="0"/>
              <a:t> 10</a:t>
            </a:r>
            <a:r>
              <a:rPr lang="en-US" sz="1800" dirty="0" smtClean="0"/>
              <a:t>. </a:t>
            </a:r>
            <a:r>
              <a:rPr lang="en-US" sz="1800" dirty="0"/>
              <a:t>La </a:t>
            </a:r>
            <a:r>
              <a:rPr lang="en-US" sz="1800" dirty="0" err="1"/>
              <a:t>elasticidad</a:t>
            </a:r>
            <a:r>
              <a:rPr lang="en-US" sz="1800" dirty="0"/>
              <a:t> de la </a:t>
            </a:r>
            <a:r>
              <a:rPr lang="en-US" sz="1800" dirty="0" err="1"/>
              <a:t>demanda</a:t>
            </a:r>
            <a:r>
              <a:rPr lang="en-US" sz="1800" dirty="0"/>
              <a:t> y el </a:t>
            </a:r>
            <a:r>
              <a:rPr lang="en-US" sz="1800" dirty="0" err="1"/>
              <a:t>margen</a:t>
            </a:r>
            <a:r>
              <a:rPr lang="en-US" sz="1800" dirty="0"/>
              <a:t> de los </a:t>
            </a:r>
            <a:r>
              <a:rPr lang="en-US" sz="1800" dirty="0" err="1"/>
              <a:t>precios</a:t>
            </a:r>
            <a:r>
              <a:rPr lang="en-US" sz="1800" dirty="0"/>
              <a:t> </a:t>
            </a:r>
            <a:r>
              <a:rPr lang="en-US" sz="1800" dirty="0" err="1"/>
              <a:t>sobre</a:t>
            </a:r>
            <a:r>
              <a:rPr lang="en-US" sz="1800" dirty="0"/>
              <a:t> los </a:t>
            </a:r>
            <a:r>
              <a:rPr lang="en-US" sz="1800" dirty="0" err="1" smtClean="0"/>
              <a:t>costes</a:t>
            </a:r>
            <a:r>
              <a:rPr lang="en-US" sz="1800" dirty="0" smtClean="0"/>
              <a:t>.</a:t>
            </a:r>
            <a:endParaRPr lang="en-US" sz="2800" dirty="0"/>
          </a:p>
        </p:txBody>
      </p:sp>
      <p:sp>
        <p:nvSpPr>
          <p:cNvPr id="235523" name="Line 3"/>
          <p:cNvSpPr>
            <a:spLocks noChangeShapeType="1"/>
          </p:cNvSpPr>
          <p:nvPr/>
        </p:nvSpPr>
        <p:spPr bwMode="auto">
          <a:xfrm>
            <a:off x="762000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5524" name="Line 4"/>
          <p:cNvSpPr>
            <a:spLocks noChangeShapeType="1"/>
          </p:cNvSpPr>
          <p:nvPr/>
        </p:nvSpPr>
        <p:spPr bwMode="auto">
          <a:xfrm>
            <a:off x="5029200" y="1966913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5525" name="Line 5"/>
          <p:cNvSpPr>
            <a:spLocks noChangeShapeType="1"/>
          </p:cNvSpPr>
          <p:nvPr/>
        </p:nvSpPr>
        <p:spPr bwMode="auto">
          <a:xfrm>
            <a:off x="776288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5526" name="Line 6"/>
          <p:cNvSpPr>
            <a:spLocks noChangeShapeType="1"/>
          </p:cNvSpPr>
          <p:nvPr/>
        </p:nvSpPr>
        <p:spPr bwMode="auto">
          <a:xfrm>
            <a:off x="5043488" y="5915025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5527" name="Rectangle 7"/>
          <p:cNvSpPr>
            <a:spLocks noChangeArrowheads="1"/>
          </p:cNvSpPr>
          <p:nvPr/>
        </p:nvSpPr>
        <p:spPr bwMode="auto">
          <a:xfrm>
            <a:off x="-4763" y="1566863"/>
            <a:ext cx="942976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um/ud</a:t>
            </a:r>
          </a:p>
        </p:txBody>
      </p:sp>
      <p:sp>
        <p:nvSpPr>
          <p:cNvPr id="235528" name="Rectangle 8"/>
          <p:cNvSpPr>
            <a:spLocks noChangeArrowheads="1"/>
          </p:cNvSpPr>
          <p:nvPr/>
        </p:nvSpPr>
        <p:spPr bwMode="auto">
          <a:xfrm>
            <a:off x="4414838" y="1566863"/>
            <a:ext cx="8667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um/ud</a:t>
            </a:r>
            <a:endParaRPr lang="en-US" sz="2000" b="1"/>
          </a:p>
        </p:txBody>
      </p:sp>
      <p:sp>
        <p:nvSpPr>
          <p:cNvPr id="235529" name="Rectangle 9"/>
          <p:cNvSpPr>
            <a:spLocks noChangeArrowheads="1"/>
          </p:cNvSpPr>
          <p:nvPr/>
        </p:nvSpPr>
        <p:spPr bwMode="auto">
          <a:xfrm>
            <a:off x="3881438" y="5959475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235530" name="Rectangle 10"/>
          <p:cNvSpPr>
            <a:spLocks noChangeArrowheads="1"/>
          </p:cNvSpPr>
          <p:nvPr/>
        </p:nvSpPr>
        <p:spPr bwMode="auto">
          <a:xfrm>
            <a:off x="7983538" y="5959475"/>
            <a:ext cx="10493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grpSp>
        <p:nvGrpSpPr>
          <p:cNvPr id="2" name="Group 47"/>
          <p:cNvGrpSpPr>
            <a:grpSpLocks/>
          </p:cNvGrpSpPr>
          <p:nvPr/>
        </p:nvGrpSpPr>
        <p:grpSpPr bwMode="auto">
          <a:xfrm>
            <a:off x="788988" y="1903413"/>
            <a:ext cx="8356600" cy="3806825"/>
            <a:chOff x="497" y="1199"/>
            <a:chExt cx="5264" cy="2398"/>
          </a:xfrm>
        </p:grpSpPr>
        <p:sp>
          <p:nvSpPr>
            <p:cNvPr id="235531" name="Line 11"/>
            <p:cNvSpPr>
              <a:spLocks noChangeShapeType="1"/>
            </p:cNvSpPr>
            <p:nvPr/>
          </p:nvSpPr>
          <p:spPr bwMode="auto">
            <a:xfrm>
              <a:off x="497" y="2015"/>
              <a:ext cx="2127" cy="447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32" name="Line 12"/>
            <p:cNvSpPr>
              <a:spLocks noChangeShapeType="1"/>
            </p:cNvSpPr>
            <p:nvPr/>
          </p:nvSpPr>
          <p:spPr bwMode="auto">
            <a:xfrm>
              <a:off x="497" y="2015"/>
              <a:ext cx="1887" cy="879"/>
            </a:xfrm>
            <a:prstGeom prst="line">
              <a:avLst/>
            </a:prstGeom>
            <a:noFill/>
            <a:ln w="50800">
              <a:solidFill>
                <a:srgbClr val="8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33" name="Rectangle 13"/>
            <p:cNvSpPr>
              <a:spLocks noChangeArrowheads="1"/>
            </p:cNvSpPr>
            <p:nvPr/>
          </p:nvSpPr>
          <p:spPr bwMode="auto">
            <a:xfrm>
              <a:off x="2627" y="2355"/>
              <a:ext cx="328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IMe</a:t>
              </a:r>
            </a:p>
          </p:txBody>
        </p:sp>
        <p:sp>
          <p:nvSpPr>
            <p:cNvPr id="235534" name="Rectangle 14"/>
            <p:cNvSpPr>
              <a:spLocks noChangeArrowheads="1"/>
            </p:cNvSpPr>
            <p:nvPr/>
          </p:nvSpPr>
          <p:spPr bwMode="auto">
            <a:xfrm>
              <a:off x="2445" y="2859"/>
              <a:ext cx="257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</a:t>
              </a:r>
            </a:p>
          </p:txBody>
        </p:sp>
        <p:sp>
          <p:nvSpPr>
            <p:cNvPr id="235535" name="Line 15"/>
            <p:cNvSpPr>
              <a:spLocks noChangeShapeType="1"/>
            </p:cNvSpPr>
            <p:nvPr/>
          </p:nvSpPr>
          <p:spPr bwMode="auto">
            <a:xfrm>
              <a:off x="3617" y="1199"/>
              <a:ext cx="1887" cy="1935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36" name="Line 16"/>
            <p:cNvSpPr>
              <a:spLocks noChangeShapeType="1"/>
            </p:cNvSpPr>
            <p:nvPr/>
          </p:nvSpPr>
          <p:spPr bwMode="auto">
            <a:xfrm>
              <a:off x="3425" y="1295"/>
              <a:ext cx="831" cy="2031"/>
            </a:xfrm>
            <a:prstGeom prst="line">
              <a:avLst/>
            </a:prstGeom>
            <a:noFill/>
            <a:ln w="50800">
              <a:solidFill>
                <a:srgbClr val="8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37" name="Rectangle 17"/>
            <p:cNvSpPr>
              <a:spLocks noChangeArrowheads="1"/>
            </p:cNvSpPr>
            <p:nvPr/>
          </p:nvSpPr>
          <p:spPr bwMode="auto">
            <a:xfrm>
              <a:off x="4173" y="3387"/>
              <a:ext cx="257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</a:t>
              </a:r>
            </a:p>
          </p:txBody>
        </p:sp>
        <p:sp>
          <p:nvSpPr>
            <p:cNvPr id="235538" name="Rectangle 18"/>
            <p:cNvSpPr>
              <a:spLocks noChangeArrowheads="1"/>
            </p:cNvSpPr>
            <p:nvPr/>
          </p:nvSpPr>
          <p:spPr bwMode="auto">
            <a:xfrm>
              <a:off x="5433" y="3147"/>
              <a:ext cx="328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IMe</a:t>
              </a:r>
            </a:p>
          </p:txBody>
        </p:sp>
      </p:grpSp>
      <p:grpSp>
        <p:nvGrpSpPr>
          <p:cNvPr id="3" name="Group 49"/>
          <p:cNvGrpSpPr>
            <a:grpSpLocks/>
          </p:cNvGrpSpPr>
          <p:nvPr/>
        </p:nvGrpSpPr>
        <p:grpSpPr bwMode="auto">
          <a:xfrm>
            <a:off x="300038" y="1638300"/>
            <a:ext cx="8269287" cy="4676775"/>
            <a:chOff x="189" y="1032"/>
            <a:chExt cx="5209" cy="2946"/>
          </a:xfrm>
        </p:grpSpPr>
        <p:sp>
          <p:nvSpPr>
            <p:cNvPr id="235539" name="Freeform 19"/>
            <p:cNvSpPr>
              <a:spLocks/>
            </p:cNvSpPr>
            <p:nvPr/>
          </p:nvSpPr>
          <p:spPr bwMode="auto">
            <a:xfrm>
              <a:off x="768" y="1856"/>
              <a:ext cx="1586" cy="912"/>
            </a:xfrm>
            <a:custGeom>
              <a:avLst/>
              <a:gdLst/>
              <a:ahLst/>
              <a:cxnLst>
                <a:cxn ang="0">
                  <a:pos x="0" y="911"/>
                </a:cxn>
                <a:cxn ang="0">
                  <a:pos x="207" y="838"/>
                </a:cxn>
                <a:cxn ang="0">
                  <a:pos x="414" y="766"/>
                </a:cxn>
                <a:cxn ang="0">
                  <a:pos x="617" y="680"/>
                </a:cxn>
                <a:cxn ang="0">
                  <a:pos x="719" y="630"/>
                </a:cxn>
                <a:cxn ang="0">
                  <a:pos x="817" y="576"/>
                </a:cxn>
                <a:cxn ang="0">
                  <a:pos x="915" y="517"/>
                </a:cxn>
                <a:cxn ang="0">
                  <a:pos x="1013" y="449"/>
                </a:cxn>
                <a:cxn ang="0">
                  <a:pos x="1205" y="308"/>
                </a:cxn>
                <a:cxn ang="0">
                  <a:pos x="1397" y="159"/>
                </a:cxn>
                <a:cxn ang="0">
                  <a:pos x="1585" y="0"/>
                </a:cxn>
              </a:cxnLst>
              <a:rect l="0" t="0" r="r" b="b"/>
              <a:pathLst>
                <a:path w="1586" h="912">
                  <a:moveTo>
                    <a:pt x="0" y="911"/>
                  </a:moveTo>
                  <a:lnTo>
                    <a:pt x="207" y="838"/>
                  </a:lnTo>
                  <a:lnTo>
                    <a:pt x="414" y="766"/>
                  </a:lnTo>
                  <a:lnTo>
                    <a:pt x="617" y="680"/>
                  </a:lnTo>
                  <a:lnTo>
                    <a:pt x="719" y="630"/>
                  </a:lnTo>
                  <a:lnTo>
                    <a:pt x="817" y="576"/>
                  </a:lnTo>
                  <a:lnTo>
                    <a:pt x="915" y="517"/>
                  </a:lnTo>
                  <a:lnTo>
                    <a:pt x="1013" y="449"/>
                  </a:lnTo>
                  <a:lnTo>
                    <a:pt x="1205" y="308"/>
                  </a:lnTo>
                  <a:lnTo>
                    <a:pt x="1397" y="159"/>
                  </a:lnTo>
                  <a:lnTo>
                    <a:pt x="1585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35540" name="Rectangle 20"/>
            <p:cNvSpPr>
              <a:spLocks noChangeArrowheads="1"/>
            </p:cNvSpPr>
            <p:nvPr/>
          </p:nvSpPr>
          <p:spPr bwMode="auto">
            <a:xfrm>
              <a:off x="2349" y="1611"/>
              <a:ext cx="31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CM</a:t>
              </a:r>
            </a:p>
          </p:txBody>
        </p:sp>
        <p:sp>
          <p:nvSpPr>
            <p:cNvPr id="235541" name="Freeform 21"/>
            <p:cNvSpPr>
              <a:spLocks/>
            </p:cNvSpPr>
            <p:nvPr/>
          </p:nvSpPr>
          <p:spPr bwMode="auto">
            <a:xfrm>
              <a:off x="3405" y="1852"/>
              <a:ext cx="1877" cy="1204"/>
            </a:xfrm>
            <a:custGeom>
              <a:avLst/>
              <a:gdLst/>
              <a:ahLst/>
              <a:cxnLst>
                <a:cxn ang="0">
                  <a:pos x="0" y="1203"/>
                </a:cxn>
                <a:cxn ang="0">
                  <a:pos x="245" y="1113"/>
                </a:cxn>
                <a:cxn ang="0">
                  <a:pos x="490" y="1013"/>
                </a:cxn>
                <a:cxn ang="0">
                  <a:pos x="609" y="953"/>
                </a:cxn>
                <a:cxn ang="0">
                  <a:pos x="727" y="893"/>
                </a:cxn>
                <a:cxn ang="0">
                  <a:pos x="845" y="828"/>
                </a:cxn>
                <a:cxn ang="0">
                  <a:pos x="963" y="759"/>
                </a:cxn>
                <a:cxn ang="0">
                  <a:pos x="1082" y="679"/>
                </a:cxn>
                <a:cxn ang="0">
                  <a:pos x="1200" y="594"/>
                </a:cxn>
                <a:cxn ang="0">
                  <a:pos x="1310" y="504"/>
                </a:cxn>
                <a:cxn ang="0">
                  <a:pos x="1428" y="409"/>
                </a:cxn>
                <a:cxn ang="0">
                  <a:pos x="1656" y="209"/>
                </a:cxn>
                <a:cxn ang="0">
                  <a:pos x="1876" y="0"/>
                </a:cxn>
              </a:cxnLst>
              <a:rect l="0" t="0" r="r" b="b"/>
              <a:pathLst>
                <a:path w="1877" h="1204">
                  <a:moveTo>
                    <a:pt x="0" y="1203"/>
                  </a:moveTo>
                  <a:lnTo>
                    <a:pt x="245" y="1113"/>
                  </a:lnTo>
                  <a:lnTo>
                    <a:pt x="490" y="1013"/>
                  </a:lnTo>
                  <a:lnTo>
                    <a:pt x="609" y="953"/>
                  </a:lnTo>
                  <a:lnTo>
                    <a:pt x="727" y="893"/>
                  </a:lnTo>
                  <a:lnTo>
                    <a:pt x="845" y="828"/>
                  </a:lnTo>
                  <a:lnTo>
                    <a:pt x="963" y="759"/>
                  </a:lnTo>
                  <a:lnTo>
                    <a:pt x="1082" y="679"/>
                  </a:lnTo>
                  <a:lnTo>
                    <a:pt x="1200" y="594"/>
                  </a:lnTo>
                  <a:lnTo>
                    <a:pt x="1310" y="504"/>
                  </a:lnTo>
                  <a:lnTo>
                    <a:pt x="1428" y="409"/>
                  </a:lnTo>
                  <a:lnTo>
                    <a:pt x="1656" y="209"/>
                  </a:lnTo>
                  <a:lnTo>
                    <a:pt x="1876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35542" name="Rectangle 22"/>
            <p:cNvSpPr>
              <a:spLocks noChangeArrowheads="1"/>
            </p:cNvSpPr>
            <p:nvPr/>
          </p:nvSpPr>
          <p:spPr bwMode="auto">
            <a:xfrm>
              <a:off x="5085" y="1611"/>
              <a:ext cx="31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CM</a:t>
              </a:r>
            </a:p>
          </p:txBody>
        </p:sp>
        <p:sp>
          <p:nvSpPr>
            <p:cNvPr id="235543" name="Oval 23"/>
            <p:cNvSpPr>
              <a:spLocks noChangeArrowheads="1"/>
            </p:cNvSpPr>
            <p:nvPr/>
          </p:nvSpPr>
          <p:spPr bwMode="auto">
            <a:xfrm>
              <a:off x="3984" y="276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44" name="Oval 24"/>
            <p:cNvSpPr>
              <a:spLocks noChangeArrowheads="1"/>
            </p:cNvSpPr>
            <p:nvPr/>
          </p:nvSpPr>
          <p:spPr bwMode="auto">
            <a:xfrm>
              <a:off x="3984" y="161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45" name="Oval 25"/>
            <p:cNvSpPr>
              <a:spLocks noChangeArrowheads="1"/>
            </p:cNvSpPr>
            <p:nvPr/>
          </p:nvSpPr>
          <p:spPr bwMode="auto">
            <a:xfrm>
              <a:off x="1440" y="243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46" name="Oval 26"/>
            <p:cNvSpPr>
              <a:spLocks noChangeArrowheads="1"/>
            </p:cNvSpPr>
            <p:nvPr/>
          </p:nvSpPr>
          <p:spPr bwMode="auto">
            <a:xfrm>
              <a:off x="1440" y="219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47" name="Line 27"/>
            <p:cNvSpPr>
              <a:spLocks noChangeShapeType="1"/>
            </p:cNvSpPr>
            <p:nvPr/>
          </p:nvSpPr>
          <p:spPr bwMode="auto">
            <a:xfrm>
              <a:off x="1488" y="2295"/>
              <a:ext cx="0" cy="14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48" name="Rectangle 28"/>
            <p:cNvSpPr>
              <a:spLocks noChangeArrowheads="1"/>
            </p:cNvSpPr>
            <p:nvPr/>
          </p:nvSpPr>
          <p:spPr bwMode="auto">
            <a:xfrm>
              <a:off x="1379" y="3749"/>
              <a:ext cx="28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i="1"/>
                <a:t>Q*</a:t>
              </a:r>
            </a:p>
          </p:txBody>
        </p:sp>
        <p:sp>
          <p:nvSpPr>
            <p:cNvPr id="235549" name="Line 29"/>
            <p:cNvSpPr>
              <a:spLocks noChangeShapeType="1"/>
            </p:cNvSpPr>
            <p:nvPr/>
          </p:nvSpPr>
          <p:spPr bwMode="auto">
            <a:xfrm>
              <a:off x="4032" y="1671"/>
              <a:ext cx="0" cy="204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0" name="Rectangle 30"/>
            <p:cNvSpPr>
              <a:spLocks noChangeArrowheads="1"/>
            </p:cNvSpPr>
            <p:nvPr/>
          </p:nvSpPr>
          <p:spPr bwMode="auto">
            <a:xfrm>
              <a:off x="3923" y="3749"/>
              <a:ext cx="28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i="1"/>
                <a:t>Q*</a:t>
              </a:r>
            </a:p>
          </p:txBody>
        </p:sp>
        <p:sp>
          <p:nvSpPr>
            <p:cNvPr id="235551" name="Line 31"/>
            <p:cNvSpPr>
              <a:spLocks noChangeShapeType="1"/>
            </p:cNvSpPr>
            <p:nvPr/>
          </p:nvSpPr>
          <p:spPr bwMode="auto">
            <a:xfrm flipH="1">
              <a:off x="473" y="2238"/>
              <a:ext cx="9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2" name="Line 32"/>
            <p:cNvSpPr>
              <a:spLocks noChangeShapeType="1"/>
            </p:cNvSpPr>
            <p:nvPr/>
          </p:nvSpPr>
          <p:spPr bwMode="auto">
            <a:xfrm flipH="1">
              <a:off x="473" y="2478"/>
              <a:ext cx="9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3" name="Line 33"/>
            <p:cNvSpPr>
              <a:spLocks noChangeShapeType="1"/>
            </p:cNvSpPr>
            <p:nvPr/>
          </p:nvSpPr>
          <p:spPr bwMode="auto">
            <a:xfrm flipH="1">
              <a:off x="3161" y="2814"/>
              <a:ext cx="83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4" name="Line 34"/>
            <p:cNvSpPr>
              <a:spLocks noChangeShapeType="1"/>
            </p:cNvSpPr>
            <p:nvPr/>
          </p:nvSpPr>
          <p:spPr bwMode="auto">
            <a:xfrm flipH="1">
              <a:off x="3161" y="1662"/>
              <a:ext cx="83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5" name="Rectangle 35"/>
            <p:cNvSpPr>
              <a:spLocks noChangeArrowheads="1"/>
            </p:cNvSpPr>
            <p:nvPr/>
          </p:nvSpPr>
          <p:spPr bwMode="auto">
            <a:xfrm>
              <a:off x="189" y="2091"/>
              <a:ext cx="28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P*</a:t>
              </a:r>
            </a:p>
          </p:txBody>
        </p:sp>
        <p:sp>
          <p:nvSpPr>
            <p:cNvPr id="235556" name="Rectangle 36"/>
            <p:cNvSpPr>
              <a:spLocks noChangeArrowheads="1"/>
            </p:cNvSpPr>
            <p:nvPr/>
          </p:nvSpPr>
          <p:spPr bwMode="auto">
            <a:xfrm>
              <a:off x="2829" y="1515"/>
              <a:ext cx="28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P*</a:t>
              </a:r>
            </a:p>
          </p:txBody>
        </p:sp>
        <p:sp>
          <p:nvSpPr>
            <p:cNvPr id="235557" name="Line 37"/>
            <p:cNvSpPr>
              <a:spLocks noChangeShapeType="1"/>
            </p:cNvSpPr>
            <p:nvPr/>
          </p:nvSpPr>
          <p:spPr bwMode="auto">
            <a:xfrm>
              <a:off x="720" y="2247"/>
              <a:ext cx="0" cy="2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58" name="Rectangle 38"/>
            <p:cNvSpPr>
              <a:spLocks noChangeArrowheads="1"/>
            </p:cNvSpPr>
            <p:nvPr/>
          </p:nvSpPr>
          <p:spPr bwMode="auto">
            <a:xfrm>
              <a:off x="1005" y="1707"/>
              <a:ext cx="1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2000" b="1" i="1"/>
            </a:p>
          </p:txBody>
        </p:sp>
        <p:sp>
          <p:nvSpPr>
            <p:cNvPr id="235559" name="Line 39"/>
            <p:cNvSpPr>
              <a:spLocks noChangeShapeType="1"/>
            </p:cNvSpPr>
            <p:nvPr/>
          </p:nvSpPr>
          <p:spPr bwMode="auto">
            <a:xfrm>
              <a:off x="3312" y="1719"/>
              <a:ext cx="0" cy="108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5560" name="Rectangle 40"/>
            <p:cNvSpPr>
              <a:spLocks noChangeArrowheads="1"/>
            </p:cNvSpPr>
            <p:nvPr/>
          </p:nvSpPr>
          <p:spPr bwMode="auto">
            <a:xfrm>
              <a:off x="3309" y="2427"/>
              <a:ext cx="543" cy="2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 dirty="0"/>
                <a:t>P*-CM</a:t>
              </a:r>
            </a:p>
          </p:txBody>
        </p:sp>
        <p:sp>
          <p:nvSpPr>
            <p:cNvPr id="235561" name="Rectangle 41"/>
            <p:cNvSpPr>
              <a:spLocks noChangeArrowheads="1"/>
            </p:cNvSpPr>
            <p:nvPr/>
          </p:nvSpPr>
          <p:spPr bwMode="auto">
            <a:xfrm>
              <a:off x="861" y="1032"/>
              <a:ext cx="1609" cy="52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600" b="1"/>
                <a:t>Cuanto más elástica sea</a:t>
              </a:r>
            </a:p>
            <a:p>
              <a:pPr algn="ctr" eaLnBrk="0" hangingPunct="0"/>
              <a:r>
                <a:rPr lang="en-US" sz="1600" b="1"/>
                <a:t>la demanda, menor será</a:t>
              </a:r>
            </a:p>
            <a:p>
              <a:pPr algn="ctr" eaLnBrk="0" hangingPunct="0"/>
              <a:r>
                <a:rPr lang="en-US" sz="1600" b="1"/>
                <a:t>el margen.</a:t>
              </a:r>
            </a:p>
          </p:txBody>
        </p:sp>
      </p:grpSp>
      <p:sp>
        <p:nvSpPr>
          <p:cNvPr id="44" name="Rectangle 6"/>
          <p:cNvSpPr txBox="1">
            <a:spLocks noChangeArrowheads="1"/>
          </p:cNvSpPr>
          <p:nvPr/>
        </p:nvSpPr>
        <p:spPr bwMode="auto">
          <a:xfrm>
            <a:off x="428625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2.3. El poder de monopolio y sus fuentes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5" name="Rectangle 40"/>
          <p:cNvSpPr>
            <a:spLocks noChangeArrowheads="1"/>
          </p:cNvSpPr>
          <p:nvPr/>
        </p:nvSpPr>
        <p:spPr bwMode="auto">
          <a:xfrm>
            <a:off x="785813" y="3976688"/>
            <a:ext cx="862417" cy="36676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/>
              <a:t>P*-CM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84076-FA83-4D55-8FBA-0B8A295FD2EB}" type="slidenum">
              <a:rPr lang="es-ES"/>
              <a:pPr/>
              <a:t>38</a:t>
            </a:fld>
            <a:endParaRPr lang="es-ES"/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7743825" cy="4525963"/>
          </a:xfrm>
          <a:noFill/>
          <a:ln/>
        </p:spPr>
        <p:txBody>
          <a:bodyPr lIns="90488" tIns="44450" rIns="90488" bIns="44450"/>
          <a:lstStyle/>
          <a:p>
            <a:endParaRPr lang="es-ES" dirty="0"/>
          </a:p>
          <a:p>
            <a:pPr algn="just">
              <a:buNone/>
            </a:pPr>
            <a:r>
              <a:rPr lang="es-ES" sz="2800" dirty="0" smtClean="0"/>
              <a:t>En todo caso:</a:t>
            </a:r>
          </a:p>
          <a:p>
            <a:pPr algn="just"/>
            <a:r>
              <a:rPr lang="es-ES" sz="2800" dirty="0" smtClean="0"/>
              <a:t>El </a:t>
            </a:r>
            <a:r>
              <a:rPr lang="es-ES" sz="2800" dirty="0"/>
              <a:t>poder de monopolio no garantiza beneficios.</a:t>
            </a:r>
            <a:endParaRPr lang="en-US" sz="2800" dirty="0"/>
          </a:p>
          <a:p>
            <a:pPr algn="just"/>
            <a:r>
              <a:rPr lang="es-ES" sz="2800" dirty="0"/>
              <a:t>Los beneficios dependen del coste medio en relación con el precio.</a:t>
            </a:r>
            <a:endParaRPr lang="en-US" sz="2800" dirty="0"/>
          </a:p>
        </p:txBody>
      </p:sp>
      <p:sp>
        <p:nvSpPr>
          <p:cNvPr id="227333" name="Rectangle 5"/>
          <p:cNvSpPr>
            <a:spLocks noGrp="1" noChangeArrowheads="1"/>
          </p:cNvSpPr>
          <p:nvPr>
            <p:ph type="title"/>
          </p:nvPr>
        </p:nvSpPr>
        <p:spPr>
          <a:xfrm>
            <a:off x="295275" y="636588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2.3. </a:t>
            </a:r>
            <a:r>
              <a:rPr lang="es-ES" sz="3600" dirty="0"/>
              <a:t>El poder </a:t>
            </a:r>
            <a:r>
              <a:rPr lang="es-ES" sz="3600" dirty="0" smtClean="0"/>
              <a:t>de </a:t>
            </a:r>
            <a:r>
              <a:rPr lang="es-ES" sz="3600" dirty="0"/>
              <a:t>monopolio y sus fuentes</a:t>
            </a:r>
            <a:endParaRPr lang="en-US" sz="40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7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7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7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331" grpId="0" build="p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5D0C0-2963-4118-90D0-FEA200291E90}" type="slidenum">
              <a:rPr lang="es-ES"/>
              <a:pPr/>
              <a:t>39</a:t>
            </a:fld>
            <a:endParaRPr lang="es-ES"/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542925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2.3. </a:t>
            </a:r>
            <a:r>
              <a:rPr lang="es-ES" sz="3600" dirty="0"/>
              <a:t>El poder </a:t>
            </a:r>
            <a:r>
              <a:rPr lang="es-ES" sz="3600" dirty="0" smtClean="0"/>
              <a:t>de </a:t>
            </a:r>
            <a:r>
              <a:rPr lang="es-ES" sz="3600" dirty="0"/>
              <a:t>monopolio y sus fuentes</a:t>
            </a:r>
            <a:r>
              <a:rPr lang="en-US" dirty="0"/>
              <a:t> 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marL="533400" indent="-533400" algn="just">
              <a:lnSpc>
                <a:spcPct val="90000"/>
              </a:lnSpc>
              <a:spcBef>
                <a:spcPts val="1800"/>
              </a:spcBef>
              <a:buFontTx/>
              <a:buNone/>
            </a:pPr>
            <a:r>
              <a:rPr lang="es-ES" sz="2800" dirty="0"/>
              <a:t>     ¿Por qué tienen unas empresas un poder de monopolio </a:t>
            </a:r>
            <a:r>
              <a:rPr lang="es-ES" sz="2800" dirty="0" smtClean="0"/>
              <a:t>elevado </a:t>
            </a:r>
            <a:r>
              <a:rPr lang="es-ES" sz="2800" dirty="0"/>
              <a:t>y otras poco o ninguno?</a:t>
            </a:r>
            <a:endParaRPr lang="en-US" sz="2800" dirty="0"/>
          </a:p>
          <a:p>
            <a:pPr marL="533400" indent="-533400" algn="just">
              <a:lnSpc>
                <a:spcPct val="90000"/>
              </a:lnSpc>
              <a:spcBef>
                <a:spcPts val="1800"/>
              </a:spcBef>
            </a:pPr>
            <a:r>
              <a:rPr lang="es-ES" sz="2800" dirty="0"/>
              <a:t>El poder de monopolio depende de la elasticidad de la demanda de una empresa.</a:t>
            </a:r>
          </a:p>
          <a:p>
            <a:pPr marL="533400" indent="-533400" algn="just">
              <a:lnSpc>
                <a:spcPct val="90000"/>
              </a:lnSpc>
              <a:spcBef>
                <a:spcPts val="1800"/>
              </a:spcBef>
            </a:pPr>
            <a:r>
              <a:rPr lang="en-US" sz="2800" dirty="0"/>
              <a:t>A </a:t>
            </a:r>
            <a:r>
              <a:rPr lang="en-US" sz="2800" dirty="0" err="1"/>
              <a:t>su</a:t>
            </a:r>
            <a:r>
              <a:rPr lang="en-US" sz="2800" dirty="0"/>
              <a:t> </a:t>
            </a:r>
            <a:r>
              <a:rPr lang="en-US" sz="2800" dirty="0" err="1"/>
              <a:t>vez</a:t>
            </a:r>
            <a:r>
              <a:rPr lang="en-US" sz="2800" dirty="0"/>
              <a:t>, la </a:t>
            </a:r>
            <a:r>
              <a:rPr lang="en-US" sz="2800" dirty="0" err="1"/>
              <a:t>elasticidad</a:t>
            </a:r>
            <a:r>
              <a:rPr lang="en-US" sz="2800" dirty="0"/>
              <a:t> de la </a:t>
            </a:r>
            <a:r>
              <a:rPr lang="en-US" sz="2800" dirty="0" err="1"/>
              <a:t>demanda</a:t>
            </a:r>
            <a:r>
              <a:rPr lang="en-US" sz="2800" dirty="0"/>
              <a:t> de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empresa</a:t>
            </a:r>
            <a:r>
              <a:rPr lang="en-US" sz="2800" dirty="0"/>
              <a:t> </a:t>
            </a:r>
            <a:r>
              <a:rPr lang="en-US" sz="2800" dirty="0" err="1"/>
              <a:t>depende</a:t>
            </a:r>
            <a:r>
              <a:rPr lang="en-US" sz="2800" dirty="0"/>
              <a:t> de:</a:t>
            </a:r>
          </a:p>
          <a:p>
            <a:pPr marL="914400" lvl="1" indent="-457200" algn="just">
              <a:lnSpc>
                <a:spcPct val="90000"/>
              </a:lnSpc>
              <a:buFontTx/>
              <a:buAutoNum type="arabicPeriod"/>
            </a:pPr>
            <a:r>
              <a:rPr lang="es-ES" sz="2400" dirty="0"/>
              <a:t>La elasticidad de la demanda del mercado.</a:t>
            </a:r>
          </a:p>
          <a:p>
            <a:pPr marL="914400" lvl="1" indent="-457200" algn="just">
              <a:lnSpc>
                <a:spcPct val="90000"/>
              </a:lnSpc>
              <a:buFontTx/>
              <a:buAutoNum type="arabicPeriod"/>
            </a:pPr>
            <a:r>
              <a:rPr lang="es-ES" sz="2400" dirty="0"/>
              <a:t>El número de empresas.</a:t>
            </a:r>
            <a:endParaRPr lang="en-US" sz="2400" dirty="0"/>
          </a:p>
          <a:p>
            <a:pPr marL="914400" lvl="1" indent="-457200" algn="just">
              <a:lnSpc>
                <a:spcPct val="90000"/>
              </a:lnSpc>
              <a:buFontTx/>
              <a:buAutoNum type="arabicPeriod"/>
            </a:pPr>
            <a:r>
              <a:rPr lang="es-ES" sz="2400" dirty="0"/>
              <a:t>La relación entre las empresas.</a:t>
            </a:r>
            <a:endParaRPr lang="en-US" sz="24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396815" y="1755475"/>
            <a:ext cx="480204" cy="480204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3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3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3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3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3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43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63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3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43715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088-3E1C-4214-B22C-7775D0808EAA}" type="slidenum">
              <a:rPr lang="es-ES"/>
              <a:pPr/>
              <a:t>4</a:t>
            </a:fld>
            <a:endParaRPr lang="es-ES"/>
          </a:p>
        </p:txBody>
      </p:sp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dirty="0"/>
              <a:t>Orientación bibliográfica</a:t>
            </a:r>
          </a:p>
        </p:txBody>
      </p:sp>
      <p:sp>
        <p:nvSpPr>
          <p:cNvPr id="429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7905750" cy="4525963"/>
          </a:xfrm>
        </p:spPr>
        <p:txBody>
          <a:bodyPr/>
          <a:lstStyle/>
          <a:p>
            <a:pPr algn="just">
              <a:lnSpc>
                <a:spcPct val="90000"/>
              </a:lnSpc>
              <a:spcAft>
                <a:spcPct val="30000"/>
              </a:spcAft>
            </a:pPr>
            <a:r>
              <a:rPr lang="es-ES" sz="2800" dirty="0" err="1" smtClean="0"/>
              <a:t>Pyndick</a:t>
            </a:r>
            <a:r>
              <a:rPr lang="es-ES" sz="2800" dirty="0" smtClean="0"/>
              <a:t>, </a:t>
            </a:r>
            <a:r>
              <a:rPr lang="es-ES" sz="2800" dirty="0"/>
              <a:t>R. S. y </a:t>
            </a:r>
            <a:r>
              <a:rPr lang="es-ES" sz="2800" dirty="0" err="1" smtClean="0"/>
              <a:t>Rubinfeld</a:t>
            </a:r>
            <a:r>
              <a:rPr lang="es-ES" sz="2800" dirty="0" smtClean="0"/>
              <a:t>, </a:t>
            </a:r>
            <a:r>
              <a:rPr lang="es-ES" sz="2800" dirty="0"/>
              <a:t>D.L</a:t>
            </a:r>
            <a:r>
              <a:rPr lang="es-ES" sz="2800" dirty="0" smtClean="0"/>
              <a:t>. </a:t>
            </a:r>
            <a:r>
              <a:rPr lang="es-ES" sz="2800" dirty="0"/>
              <a:t>(</a:t>
            </a:r>
            <a:r>
              <a:rPr lang="es-ES" sz="2800" dirty="0" smtClean="0"/>
              <a:t>2013).</a:t>
            </a:r>
            <a:r>
              <a:rPr lang="es-ES" sz="2800" i="1" dirty="0" smtClean="0"/>
              <a:t> </a:t>
            </a:r>
            <a:r>
              <a:rPr lang="es-ES" sz="2800" i="1" dirty="0"/>
              <a:t>Microeconomía</a:t>
            </a:r>
            <a:r>
              <a:rPr lang="es-ES" sz="2800" dirty="0"/>
              <a:t> </a:t>
            </a:r>
            <a:r>
              <a:rPr lang="es-ES" sz="2800" dirty="0" smtClean="0"/>
              <a:t>(8ª </a:t>
            </a:r>
            <a:r>
              <a:rPr lang="es-ES" sz="2800" dirty="0"/>
              <a:t>edición</a:t>
            </a:r>
            <a:r>
              <a:rPr lang="es-ES" sz="2800" dirty="0" smtClean="0"/>
              <a:t>). Madrid: </a:t>
            </a:r>
            <a:r>
              <a:rPr lang="es-ES" sz="2800" dirty="0" err="1"/>
              <a:t>Pearson</a:t>
            </a:r>
            <a:r>
              <a:rPr lang="es-ES" sz="2800" dirty="0"/>
              <a:t> </a:t>
            </a:r>
            <a:r>
              <a:rPr lang="es-ES" sz="2800" dirty="0" err="1"/>
              <a:t>Prentice</a:t>
            </a:r>
            <a:r>
              <a:rPr lang="es-ES" sz="2800" dirty="0"/>
              <a:t> </a:t>
            </a:r>
            <a:r>
              <a:rPr lang="es-ES" sz="2800" dirty="0" smtClean="0"/>
              <a:t>Hall.</a:t>
            </a:r>
            <a:endParaRPr lang="es-ES" sz="2800" dirty="0"/>
          </a:p>
          <a:p>
            <a:pPr lvl="1" algn="just">
              <a:lnSpc>
                <a:spcPct val="90000"/>
              </a:lnSpc>
              <a:spcAft>
                <a:spcPct val="30000"/>
              </a:spcAft>
            </a:pPr>
            <a:r>
              <a:rPr lang="es-ES" sz="2400" dirty="0" smtClean="0"/>
              <a:t>Capítulo </a:t>
            </a:r>
            <a:r>
              <a:rPr lang="es-ES" sz="2400" dirty="0"/>
              <a:t>10, epígrafes 10.1 </a:t>
            </a:r>
            <a:r>
              <a:rPr lang="es-ES" sz="2400" dirty="0">
                <a:solidFill>
                  <a:srgbClr val="FF3300"/>
                </a:solidFill>
              </a:rPr>
              <a:t>(excepto “El efecto de un impuesto” y “La empresa que tiene más de una planta”), </a:t>
            </a:r>
            <a:r>
              <a:rPr lang="es-ES" sz="2400" dirty="0" smtClean="0"/>
              <a:t>10.2, 10.3 y 10.4.</a:t>
            </a:r>
            <a:endParaRPr lang="es-ES" sz="2400" dirty="0"/>
          </a:p>
          <a:p>
            <a:pPr lvl="1">
              <a:lnSpc>
                <a:spcPct val="90000"/>
              </a:lnSpc>
              <a:spcAft>
                <a:spcPct val="30000"/>
              </a:spcAft>
            </a:pPr>
            <a:r>
              <a:rPr lang="es-ES" sz="2400" dirty="0"/>
              <a:t>Capítulo 11, epígrafes 11.1 y 11.2</a:t>
            </a:r>
            <a:r>
              <a:rPr lang="es-ES" sz="2400" dirty="0" smtClean="0"/>
              <a:t>.</a:t>
            </a:r>
          </a:p>
          <a:p>
            <a:pPr algn="just">
              <a:lnSpc>
                <a:spcPct val="90000"/>
              </a:lnSpc>
              <a:spcAft>
                <a:spcPct val="30000"/>
              </a:spcAft>
            </a:pPr>
            <a:r>
              <a:rPr lang="es-ES" sz="2800" dirty="0" err="1" smtClean="0"/>
              <a:t>Kruman</a:t>
            </a:r>
            <a:r>
              <a:rPr lang="es-ES" sz="2800" dirty="0" smtClean="0"/>
              <a:t>, P. y Wells, R. (2013). </a:t>
            </a:r>
            <a:r>
              <a:rPr lang="es-ES" sz="2800" i="1" dirty="0" smtClean="0"/>
              <a:t>Microeconomía</a:t>
            </a:r>
            <a:r>
              <a:rPr lang="es-ES" sz="2800" dirty="0" smtClean="0"/>
              <a:t> (2ª edición). Barcelona: Editorial </a:t>
            </a:r>
            <a:r>
              <a:rPr lang="es-ES" sz="2800" dirty="0" err="1" smtClean="0"/>
              <a:t>Reverté</a:t>
            </a:r>
            <a:r>
              <a:rPr lang="es-ES" sz="2800" dirty="0" smtClean="0"/>
              <a:t>; capítulo 13.</a:t>
            </a:r>
            <a:endParaRPr lang="es-ES" sz="2800" dirty="0">
              <a:solidFill>
                <a:schemeClr val="tx2"/>
              </a:solidFill>
            </a:endParaRP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9D8BD-0F4B-4BD8-86C4-A0ABD263DCD8}" type="slidenum">
              <a:rPr lang="es-ES"/>
              <a:pPr/>
              <a:t>40</a:t>
            </a:fld>
            <a:endParaRPr lang="es-ES"/>
          </a:p>
        </p:txBody>
      </p:sp>
      <p:sp>
        <p:nvSpPr>
          <p:cNvPr id="24985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200" dirty="0"/>
              <a:t>3. Los </a:t>
            </a:r>
            <a:r>
              <a:rPr lang="en-US" sz="3200" dirty="0" err="1"/>
              <a:t>costes</a:t>
            </a:r>
            <a:r>
              <a:rPr lang="en-US" sz="3200" dirty="0"/>
              <a:t> </a:t>
            </a:r>
            <a:r>
              <a:rPr lang="en-US" sz="3200" dirty="0" err="1"/>
              <a:t>sociales</a:t>
            </a:r>
            <a:r>
              <a:rPr lang="en-US" sz="3200" dirty="0"/>
              <a:t> del </a:t>
            </a:r>
            <a:r>
              <a:rPr lang="en-US" sz="3200" dirty="0" err="1"/>
              <a:t>poder</a:t>
            </a:r>
            <a:r>
              <a:rPr lang="en-US" sz="3200" dirty="0"/>
              <a:t> de </a:t>
            </a:r>
            <a:r>
              <a:rPr lang="en-US" sz="3200" dirty="0" err="1"/>
              <a:t>monopolio</a:t>
            </a:r>
            <a:r>
              <a:rPr lang="en-US" sz="3200" dirty="0"/>
              <a:t> y </a:t>
            </a:r>
            <a:r>
              <a:rPr lang="en-US" sz="3200" dirty="0" err="1"/>
              <a:t>su</a:t>
            </a:r>
            <a:r>
              <a:rPr lang="en-US" sz="3200" dirty="0"/>
              <a:t> </a:t>
            </a:r>
            <a:r>
              <a:rPr lang="en-US" sz="3200" dirty="0" err="1"/>
              <a:t>regulación</a:t>
            </a:r>
            <a:endParaRPr lang="en-US" sz="3200" dirty="0"/>
          </a:p>
        </p:txBody>
      </p:sp>
      <p:sp>
        <p:nvSpPr>
          <p:cNvPr id="249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8175" y="2019300"/>
            <a:ext cx="7781925" cy="45259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Aft>
                <a:spcPts val="1200"/>
              </a:spcAft>
            </a:pPr>
            <a:r>
              <a:rPr lang="en-US" sz="2400" dirty="0"/>
              <a:t>Como </a:t>
            </a:r>
            <a:r>
              <a:rPr lang="en-US" sz="2400" dirty="0" err="1"/>
              <a:t>consecuencia</a:t>
            </a:r>
            <a:r>
              <a:rPr lang="en-US" sz="2400" dirty="0"/>
              <a:t> del </a:t>
            </a:r>
            <a:r>
              <a:rPr lang="en-US" sz="2400" dirty="0" err="1"/>
              <a:t>poder</a:t>
            </a:r>
            <a:r>
              <a:rPr lang="en-US" sz="2400" dirty="0"/>
              <a:t> de </a:t>
            </a:r>
            <a:r>
              <a:rPr lang="en-US" sz="2400" dirty="0" err="1"/>
              <a:t>monopolio</a:t>
            </a:r>
            <a:r>
              <a:rPr lang="en-US" sz="2400" dirty="0"/>
              <a:t>, los </a:t>
            </a:r>
            <a:r>
              <a:rPr lang="en-US" sz="2400" dirty="0" err="1"/>
              <a:t>precios</a:t>
            </a:r>
            <a:r>
              <a:rPr lang="en-US" sz="2400" dirty="0"/>
              <a:t> son </a:t>
            </a:r>
            <a:r>
              <a:rPr lang="en-US" sz="2400" dirty="0" err="1"/>
              <a:t>más</a:t>
            </a:r>
            <a:r>
              <a:rPr lang="en-US" sz="2400" dirty="0"/>
              <a:t> altos y la </a:t>
            </a:r>
            <a:r>
              <a:rPr lang="en-US" sz="2400" dirty="0" err="1"/>
              <a:t>cantidad</a:t>
            </a:r>
            <a:r>
              <a:rPr lang="en-US" sz="2400" dirty="0"/>
              <a:t> </a:t>
            </a:r>
            <a:r>
              <a:rPr lang="en-US" sz="2400" dirty="0" err="1"/>
              <a:t>producida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menor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en </a:t>
            </a:r>
            <a:r>
              <a:rPr lang="en-US" sz="2400" dirty="0" err="1"/>
              <a:t>competencia</a:t>
            </a:r>
            <a:r>
              <a:rPr lang="en-US" sz="2400" dirty="0"/>
              <a:t> perfecta. </a:t>
            </a:r>
          </a:p>
          <a:p>
            <a:pPr algn="just">
              <a:lnSpc>
                <a:spcPct val="90000"/>
              </a:lnSpc>
              <a:spcAft>
                <a:spcPts val="1200"/>
              </a:spcAft>
            </a:pPr>
            <a:r>
              <a:rPr lang="en-US" sz="2400" dirty="0"/>
              <a:t>El </a:t>
            </a:r>
            <a:r>
              <a:rPr lang="en-US" sz="2400" dirty="0" err="1"/>
              <a:t>monopolio</a:t>
            </a:r>
            <a:r>
              <a:rPr lang="en-US" sz="2400" dirty="0"/>
              <a:t> </a:t>
            </a:r>
            <a:r>
              <a:rPr lang="en-US" sz="2400" dirty="0" err="1"/>
              <a:t>provoca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pérdida</a:t>
            </a:r>
            <a:r>
              <a:rPr lang="en-US" sz="2400" dirty="0"/>
              <a:t> </a:t>
            </a:r>
            <a:r>
              <a:rPr lang="en-US" sz="2400" dirty="0" err="1"/>
              <a:t>irrecuperable</a:t>
            </a:r>
            <a:r>
              <a:rPr lang="en-US" sz="2400" dirty="0"/>
              <a:t> de </a:t>
            </a:r>
            <a:r>
              <a:rPr lang="en-US" sz="2400" dirty="0" err="1"/>
              <a:t>eficiencia</a:t>
            </a:r>
            <a:r>
              <a:rPr lang="en-US" sz="2400" dirty="0"/>
              <a:t> o </a:t>
            </a:r>
            <a:r>
              <a:rPr lang="en-US" sz="2400" dirty="0" err="1"/>
              <a:t>coste</a:t>
            </a:r>
            <a:r>
              <a:rPr lang="en-US" sz="2400" dirty="0"/>
              <a:t> social.</a:t>
            </a:r>
          </a:p>
          <a:p>
            <a:pPr algn="just">
              <a:lnSpc>
                <a:spcPct val="90000"/>
              </a:lnSpc>
              <a:spcAft>
                <a:spcPts val="1200"/>
              </a:spcAft>
            </a:pPr>
            <a:r>
              <a:rPr lang="en-US" sz="2400" dirty="0"/>
              <a:t>El </a:t>
            </a:r>
            <a:r>
              <a:rPr lang="en-US" sz="2400" dirty="0" err="1"/>
              <a:t>excedente</a:t>
            </a:r>
            <a:r>
              <a:rPr lang="en-US" sz="2400" dirty="0"/>
              <a:t> social (</a:t>
            </a:r>
            <a:r>
              <a:rPr lang="en-US" sz="2400" dirty="0" err="1"/>
              <a:t>excedente</a:t>
            </a:r>
            <a:r>
              <a:rPr lang="en-US" sz="2400" dirty="0"/>
              <a:t> del </a:t>
            </a:r>
            <a:r>
              <a:rPr lang="en-US" sz="2400" dirty="0" err="1"/>
              <a:t>consumidor+excedente</a:t>
            </a:r>
            <a:r>
              <a:rPr lang="en-US" sz="2400" dirty="0"/>
              <a:t> del </a:t>
            </a:r>
            <a:r>
              <a:rPr lang="en-US" sz="2400" dirty="0" err="1"/>
              <a:t>productor</a:t>
            </a:r>
            <a:r>
              <a:rPr lang="en-US" sz="2400" dirty="0"/>
              <a:t>) </a:t>
            </a:r>
            <a:r>
              <a:rPr lang="en-US" sz="2400" dirty="0" err="1"/>
              <a:t>sería</a:t>
            </a:r>
            <a:r>
              <a:rPr lang="en-US" sz="2400" dirty="0"/>
              <a:t> mayor en </a:t>
            </a:r>
            <a:r>
              <a:rPr lang="en-US" sz="2400" dirty="0" err="1"/>
              <a:t>competencia</a:t>
            </a:r>
            <a:r>
              <a:rPr lang="en-US" sz="2400" dirty="0"/>
              <a:t> perfecta </a:t>
            </a:r>
            <a:r>
              <a:rPr lang="en-US" sz="2400" dirty="0" err="1"/>
              <a:t>que</a:t>
            </a:r>
            <a:r>
              <a:rPr lang="en-US" sz="2400" dirty="0"/>
              <a:t> en </a:t>
            </a:r>
            <a:r>
              <a:rPr lang="en-US" sz="2400" dirty="0" err="1"/>
              <a:t>monopolio</a:t>
            </a:r>
            <a:r>
              <a:rPr lang="en-US" sz="2400" dirty="0"/>
              <a:t>.</a:t>
            </a:r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022230" y="1414732"/>
            <a:ext cx="634042" cy="634042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9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9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9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573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49859" grpId="0" build="p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AutoShape 2"/>
          <p:cNvSpPr>
            <a:spLocks noChangeArrowheads="1"/>
          </p:cNvSpPr>
          <p:nvPr/>
        </p:nvSpPr>
        <p:spPr bwMode="auto">
          <a:xfrm>
            <a:off x="4495800" y="3359150"/>
            <a:ext cx="1219200" cy="762000"/>
          </a:xfrm>
          <a:prstGeom prst="rtTriangle">
            <a:avLst/>
          </a:prstGeom>
          <a:solidFill>
            <a:srgbClr val="FFCCCC"/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algn="ctr" eaLnBrk="0" hangingPunct="0"/>
            <a:r>
              <a:rPr lang="en-US" sz="2000" b="1" i="1"/>
              <a:t>B</a:t>
            </a:r>
          </a:p>
        </p:txBody>
      </p:sp>
      <p:sp>
        <p:nvSpPr>
          <p:cNvPr id="258051" name="Freeform 3"/>
          <p:cNvSpPr>
            <a:spLocks/>
          </p:cNvSpPr>
          <p:nvPr/>
        </p:nvSpPr>
        <p:spPr bwMode="auto">
          <a:xfrm>
            <a:off x="4495800" y="4121150"/>
            <a:ext cx="1144588" cy="687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20" y="0"/>
              </a:cxn>
              <a:cxn ang="0">
                <a:pos x="528" y="144"/>
              </a:cxn>
              <a:cxn ang="0">
                <a:pos x="288" y="288"/>
              </a:cxn>
              <a:cxn ang="0">
                <a:pos x="0" y="432"/>
              </a:cxn>
              <a:cxn ang="0">
                <a:pos x="0" y="0"/>
              </a:cxn>
            </a:cxnLst>
            <a:rect l="0" t="0" r="r" b="b"/>
            <a:pathLst>
              <a:path w="721" h="433">
                <a:moveTo>
                  <a:pt x="0" y="0"/>
                </a:moveTo>
                <a:lnTo>
                  <a:pt x="720" y="0"/>
                </a:lnTo>
                <a:lnTo>
                  <a:pt x="528" y="144"/>
                </a:lnTo>
                <a:lnTo>
                  <a:pt x="288" y="288"/>
                </a:lnTo>
                <a:lnTo>
                  <a:pt x="0" y="432"/>
                </a:lnTo>
                <a:lnTo>
                  <a:pt x="0" y="0"/>
                </a:lnTo>
              </a:path>
            </a:pathLst>
          </a:custGeom>
          <a:solidFill>
            <a:srgbClr val="99CCFF"/>
          </a:solidFill>
          <a:ln w="12700" cap="rnd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58052" name="Rectangle 4"/>
          <p:cNvSpPr>
            <a:spLocks noChangeArrowheads="1"/>
          </p:cNvSpPr>
          <p:nvPr/>
        </p:nvSpPr>
        <p:spPr bwMode="auto">
          <a:xfrm>
            <a:off x="2209800" y="3359150"/>
            <a:ext cx="2286000" cy="762000"/>
          </a:xfrm>
          <a:prstGeom prst="rect">
            <a:avLst/>
          </a:prstGeom>
          <a:solidFill>
            <a:srgbClr val="FFCC99"/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/>
          <a:lstStyle/>
          <a:p>
            <a:pPr algn="ctr" eaLnBrk="0" hangingPunct="0"/>
            <a:r>
              <a:rPr lang="en-US" sz="2000" b="1" i="1"/>
              <a:t>A</a:t>
            </a:r>
          </a:p>
        </p:txBody>
      </p:sp>
      <p:sp>
        <p:nvSpPr>
          <p:cNvPr id="258076" name="Rectangle 28"/>
          <p:cNvSpPr>
            <a:spLocks noChangeArrowheads="1"/>
          </p:cNvSpPr>
          <p:nvPr/>
        </p:nvSpPr>
        <p:spPr bwMode="auto">
          <a:xfrm>
            <a:off x="2874963" y="1982788"/>
            <a:ext cx="356711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Excedente del consumidor perdido</a:t>
            </a:r>
          </a:p>
        </p:txBody>
      </p:sp>
      <p:sp>
        <p:nvSpPr>
          <p:cNvPr id="258077" name="Line 29"/>
          <p:cNvSpPr>
            <a:spLocks noChangeShapeType="1"/>
          </p:cNvSpPr>
          <p:nvPr/>
        </p:nvSpPr>
        <p:spPr bwMode="auto">
          <a:xfrm flipH="1">
            <a:off x="3951288" y="2382838"/>
            <a:ext cx="328612" cy="11922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78" name="Line 30"/>
          <p:cNvSpPr>
            <a:spLocks noChangeShapeType="1"/>
          </p:cNvSpPr>
          <p:nvPr/>
        </p:nvSpPr>
        <p:spPr bwMode="auto">
          <a:xfrm>
            <a:off x="4357688" y="2382838"/>
            <a:ext cx="366712" cy="1344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79" name="Rectangle 31"/>
          <p:cNvSpPr>
            <a:spLocks noChangeArrowheads="1"/>
          </p:cNvSpPr>
          <p:nvPr/>
        </p:nvSpPr>
        <p:spPr bwMode="auto">
          <a:xfrm>
            <a:off x="4491038" y="2744788"/>
            <a:ext cx="2327275" cy="577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/>
              <a:t>Pérdida irrecuperable </a:t>
            </a:r>
          </a:p>
          <a:p>
            <a:pPr algn="ctr" eaLnBrk="0" hangingPunct="0"/>
            <a:r>
              <a:rPr lang="en-US" sz="1600" b="1"/>
              <a:t>de eficiencia</a:t>
            </a:r>
          </a:p>
        </p:txBody>
      </p:sp>
      <p:sp>
        <p:nvSpPr>
          <p:cNvPr id="258080" name="Line 32"/>
          <p:cNvSpPr>
            <a:spLocks noChangeShapeType="1"/>
          </p:cNvSpPr>
          <p:nvPr/>
        </p:nvSpPr>
        <p:spPr bwMode="auto">
          <a:xfrm flipH="1">
            <a:off x="5094288" y="3297238"/>
            <a:ext cx="404812" cy="7350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81" name="Line 33"/>
          <p:cNvSpPr>
            <a:spLocks noChangeShapeType="1"/>
          </p:cNvSpPr>
          <p:nvPr/>
        </p:nvSpPr>
        <p:spPr bwMode="auto">
          <a:xfrm flipH="1">
            <a:off x="5322888" y="3297238"/>
            <a:ext cx="328612" cy="963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82" name="Rectangle 34"/>
          <p:cNvSpPr>
            <a:spLocks noChangeArrowheads="1"/>
          </p:cNvSpPr>
          <p:nvPr/>
        </p:nvSpPr>
        <p:spPr bwMode="auto">
          <a:xfrm>
            <a:off x="6505575" y="1403350"/>
            <a:ext cx="2408238" cy="1079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/>
              <a:t>Como el precio es más</a:t>
            </a:r>
          </a:p>
          <a:p>
            <a:pPr algn="ctr" eaLnBrk="0" hangingPunct="0"/>
            <a:r>
              <a:rPr lang="en-US" sz="1600" b="1"/>
              <a:t>alto, los consumidores</a:t>
            </a:r>
          </a:p>
          <a:p>
            <a:pPr algn="ctr" eaLnBrk="0" hangingPunct="0"/>
            <a:r>
              <a:rPr lang="en-US" sz="1600" b="1"/>
              <a:t>pierden</a:t>
            </a:r>
            <a:r>
              <a:rPr lang="en-US" sz="1600" b="1" i="1"/>
              <a:t> A+B</a:t>
            </a:r>
            <a:r>
              <a:rPr lang="en-US" sz="1600" b="1"/>
              <a:t> y el</a:t>
            </a:r>
          </a:p>
          <a:p>
            <a:pPr algn="ctr" eaLnBrk="0" hangingPunct="0"/>
            <a:r>
              <a:rPr lang="en-US" sz="1600" b="1"/>
              <a:t>productor gana </a:t>
            </a:r>
            <a:r>
              <a:rPr lang="en-US" sz="1600" b="1" i="1"/>
              <a:t>A-C.</a:t>
            </a:r>
          </a:p>
        </p:txBody>
      </p:sp>
      <p:sp>
        <p:nvSpPr>
          <p:cNvPr id="258075" name="Rectangle 27"/>
          <p:cNvSpPr>
            <a:spLocks noChangeArrowheads="1"/>
          </p:cNvSpPr>
          <p:nvPr/>
        </p:nvSpPr>
        <p:spPr bwMode="auto">
          <a:xfrm>
            <a:off x="4779963" y="4081463"/>
            <a:ext cx="365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</a:t>
            </a:r>
          </a:p>
        </p:txBody>
      </p:sp>
      <p:sp>
        <p:nvSpPr>
          <p:cNvPr id="258053" name="Rectangle 5"/>
          <p:cNvSpPr>
            <a:spLocks noGrp="1" noChangeArrowheads="1"/>
          </p:cNvSpPr>
          <p:nvPr>
            <p:ph type="title"/>
          </p:nvPr>
        </p:nvSpPr>
        <p:spPr>
          <a:xfrm>
            <a:off x="438150" y="571500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pPr algn="l"/>
            <a:r>
              <a:rPr lang="en-US" sz="2000" i="1" dirty="0" err="1" smtClean="0"/>
              <a:t>Figura</a:t>
            </a:r>
            <a:r>
              <a:rPr lang="en-US" sz="2000" i="1" dirty="0" smtClean="0"/>
              <a:t> 11</a:t>
            </a:r>
            <a:r>
              <a:rPr lang="en-US" sz="2000" dirty="0" smtClean="0"/>
              <a:t>. </a:t>
            </a:r>
            <a:r>
              <a:rPr lang="en-US" sz="2000" dirty="0" err="1" smtClean="0"/>
              <a:t>Pérdida</a:t>
            </a:r>
            <a:r>
              <a:rPr lang="en-US" sz="2000" dirty="0" smtClean="0"/>
              <a:t> </a:t>
            </a:r>
            <a:r>
              <a:rPr lang="en-US" sz="2000" dirty="0" err="1"/>
              <a:t>irrecuperable</a:t>
            </a:r>
            <a:r>
              <a:rPr lang="en-US" sz="2000" dirty="0"/>
              <a:t> de </a:t>
            </a:r>
            <a:r>
              <a:rPr lang="en-US" sz="2000" dirty="0" err="1"/>
              <a:t>eficiencia</a:t>
            </a:r>
            <a:r>
              <a:rPr lang="en-US" sz="2000" dirty="0"/>
              <a:t> </a:t>
            </a:r>
            <a:r>
              <a:rPr lang="en-US" sz="2000" dirty="0" err="1"/>
              <a:t>provocada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el </a:t>
            </a:r>
            <a:r>
              <a:rPr lang="en-US" sz="2000" dirty="0" err="1"/>
              <a:t>poder</a:t>
            </a:r>
            <a:r>
              <a:rPr lang="en-US" sz="2000" dirty="0"/>
              <a:t> de </a:t>
            </a:r>
            <a:r>
              <a:rPr lang="en-US" sz="2000" dirty="0" err="1" smtClean="0"/>
              <a:t>monopolio</a:t>
            </a:r>
            <a:r>
              <a:rPr lang="en-US" sz="2000" dirty="0" smtClean="0"/>
              <a:t>.</a:t>
            </a:r>
            <a:endParaRPr lang="en-US" sz="3200" dirty="0"/>
          </a:p>
        </p:txBody>
      </p:sp>
      <p:sp>
        <p:nvSpPr>
          <p:cNvPr id="258055" name="Line 7"/>
          <p:cNvSpPr>
            <a:spLocks noChangeShapeType="1"/>
          </p:cNvSpPr>
          <p:nvPr/>
        </p:nvSpPr>
        <p:spPr bwMode="auto">
          <a:xfrm>
            <a:off x="2209800" y="168116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56" name="Line 8"/>
          <p:cNvSpPr>
            <a:spLocks noChangeShapeType="1"/>
          </p:cNvSpPr>
          <p:nvPr/>
        </p:nvSpPr>
        <p:spPr bwMode="auto">
          <a:xfrm>
            <a:off x="2203450" y="5937250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57" name="Rectangle 9"/>
          <p:cNvSpPr>
            <a:spLocks noChangeArrowheads="1"/>
          </p:cNvSpPr>
          <p:nvPr/>
        </p:nvSpPr>
        <p:spPr bwMode="auto">
          <a:xfrm>
            <a:off x="6470650" y="5862638"/>
            <a:ext cx="11588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Cantidad</a:t>
            </a:r>
          </a:p>
        </p:txBody>
      </p:sp>
      <p:sp>
        <p:nvSpPr>
          <p:cNvPr id="258058" name="Line 10"/>
          <p:cNvSpPr>
            <a:spLocks noChangeShapeType="1"/>
          </p:cNvSpPr>
          <p:nvPr/>
        </p:nvSpPr>
        <p:spPr bwMode="auto">
          <a:xfrm>
            <a:off x="2389188" y="2014538"/>
            <a:ext cx="3986212" cy="24622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59" name="Rectangle 11"/>
          <p:cNvSpPr>
            <a:spLocks noChangeArrowheads="1"/>
          </p:cNvSpPr>
          <p:nvPr/>
        </p:nvSpPr>
        <p:spPr bwMode="auto">
          <a:xfrm>
            <a:off x="6472238" y="4421188"/>
            <a:ext cx="60325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IMe</a:t>
            </a:r>
          </a:p>
        </p:txBody>
      </p:sp>
      <p:sp>
        <p:nvSpPr>
          <p:cNvPr id="258060" name="Line 12"/>
          <p:cNvSpPr>
            <a:spLocks noChangeShapeType="1"/>
          </p:cNvSpPr>
          <p:nvPr/>
        </p:nvSpPr>
        <p:spPr bwMode="auto">
          <a:xfrm>
            <a:off x="2389188" y="2243138"/>
            <a:ext cx="2690812" cy="3148012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61" name="Rectangle 13"/>
          <p:cNvSpPr>
            <a:spLocks noChangeArrowheads="1"/>
          </p:cNvSpPr>
          <p:nvPr/>
        </p:nvSpPr>
        <p:spPr bwMode="auto">
          <a:xfrm>
            <a:off x="5100638" y="5335588"/>
            <a:ext cx="46196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IM</a:t>
            </a:r>
          </a:p>
        </p:txBody>
      </p:sp>
      <p:grpSp>
        <p:nvGrpSpPr>
          <p:cNvPr id="2" name="Group 37"/>
          <p:cNvGrpSpPr>
            <a:grpSpLocks/>
          </p:cNvGrpSpPr>
          <p:nvPr/>
        </p:nvGrpSpPr>
        <p:grpSpPr bwMode="auto">
          <a:xfrm>
            <a:off x="3352800" y="2516188"/>
            <a:ext cx="3771900" cy="2751137"/>
            <a:chOff x="2112" y="1585"/>
            <a:chExt cx="2376" cy="1733"/>
          </a:xfrm>
        </p:grpSpPr>
        <p:sp>
          <p:nvSpPr>
            <p:cNvPr id="258062" name="Freeform 14"/>
            <p:cNvSpPr>
              <a:spLocks/>
            </p:cNvSpPr>
            <p:nvPr/>
          </p:nvSpPr>
          <p:spPr bwMode="auto">
            <a:xfrm>
              <a:off x="2112" y="1919"/>
              <a:ext cx="2188" cy="1399"/>
            </a:xfrm>
            <a:custGeom>
              <a:avLst/>
              <a:gdLst/>
              <a:ahLst/>
              <a:cxnLst>
                <a:cxn ang="0">
                  <a:pos x="0" y="1398"/>
                </a:cxn>
                <a:cxn ang="0">
                  <a:pos x="295" y="1280"/>
                </a:cxn>
                <a:cxn ang="0">
                  <a:pos x="584" y="1161"/>
                </a:cxn>
                <a:cxn ang="0">
                  <a:pos x="853" y="1043"/>
                </a:cxn>
                <a:cxn ang="0">
                  <a:pos x="976" y="984"/>
                </a:cxn>
                <a:cxn ang="0">
                  <a:pos x="1093" y="919"/>
                </a:cxn>
                <a:cxn ang="0">
                  <a:pos x="1307" y="785"/>
                </a:cxn>
                <a:cxn ang="0">
                  <a:pos x="1499" y="645"/>
                </a:cxn>
                <a:cxn ang="0">
                  <a:pos x="1664" y="511"/>
                </a:cxn>
                <a:cxn ang="0">
                  <a:pos x="1816" y="387"/>
                </a:cxn>
                <a:cxn ang="0">
                  <a:pos x="1939" y="274"/>
                </a:cxn>
                <a:cxn ang="0">
                  <a:pos x="2043" y="167"/>
                </a:cxn>
                <a:cxn ang="0">
                  <a:pos x="2125" y="75"/>
                </a:cxn>
                <a:cxn ang="0">
                  <a:pos x="2159" y="32"/>
                </a:cxn>
                <a:cxn ang="0">
                  <a:pos x="2187" y="0"/>
                </a:cxn>
              </a:cxnLst>
              <a:rect l="0" t="0" r="r" b="b"/>
              <a:pathLst>
                <a:path w="2188" h="1399">
                  <a:moveTo>
                    <a:pt x="0" y="1398"/>
                  </a:moveTo>
                  <a:lnTo>
                    <a:pt x="295" y="1280"/>
                  </a:lnTo>
                  <a:lnTo>
                    <a:pt x="584" y="1161"/>
                  </a:lnTo>
                  <a:lnTo>
                    <a:pt x="853" y="1043"/>
                  </a:lnTo>
                  <a:lnTo>
                    <a:pt x="976" y="984"/>
                  </a:lnTo>
                  <a:lnTo>
                    <a:pt x="1093" y="919"/>
                  </a:lnTo>
                  <a:lnTo>
                    <a:pt x="1307" y="785"/>
                  </a:lnTo>
                  <a:lnTo>
                    <a:pt x="1499" y="645"/>
                  </a:lnTo>
                  <a:lnTo>
                    <a:pt x="1664" y="511"/>
                  </a:lnTo>
                  <a:lnTo>
                    <a:pt x="1816" y="387"/>
                  </a:lnTo>
                  <a:lnTo>
                    <a:pt x="1939" y="274"/>
                  </a:lnTo>
                  <a:lnTo>
                    <a:pt x="2043" y="167"/>
                  </a:lnTo>
                  <a:lnTo>
                    <a:pt x="2125" y="75"/>
                  </a:lnTo>
                  <a:lnTo>
                    <a:pt x="2159" y="32"/>
                  </a:lnTo>
                  <a:lnTo>
                    <a:pt x="2187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58063" name="Rectangle 15"/>
            <p:cNvSpPr>
              <a:spLocks noChangeArrowheads="1"/>
            </p:cNvSpPr>
            <p:nvPr/>
          </p:nvSpPr>
          <p:spPr bwMode="auto">
            <a:xfrm>
              <a:off x="4125" y="1585"/>
              <a:ext cx="36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CM</a:t>
              </a:r>
            </a:p>
          </p:txBody>
        </p:sp>
      </p:grpSp>
      <p:grpSp>
        <p:nvGrpSpPr>
          <p:cNvPr id="3" name="Group 39"/>
          <p:cNvGrpSpPr>
            <a:grpSpLocks/>
          </p:cNvGrpSpPr>
          <p:nvPr/>
        </p:nvGrpSpPr>
        <p:grpSpPr bwMode="auto">
          <a:xfrm>
            <a:off x="1655763" y="3963988"/>
            <a:ext cx="4246562" cy="2298700"/>
            <a:chOff x="1043" y="2497"/>
            <a:chExt cx="2675" cy="1448"/>
          </a:xfrm>
        </p:grpSpPr>
        <p:sp>
          <p:nvSpPr>
            <p:cNvPr id="258069" name="Rectangle 21"/>
            <p:cNvSpPr>
              <a:spLocks noChangeArrowheads="1"/>
            </p:cNvSpPr>
            <p:nvPr/>
          </p:nvSpPr>
          <p:spPr bwMode="auto">
            <a:xfrm>
              <a:off x="3405" y="3697"/>
              <a:ext cx="31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Q</a:t>
              </a:r>
              <a:r>
                <a:rPr lang="en-US" sz="2000" b="1" i="1" baseline="-25000"/>
                <a:t>C</a:t>
              </a:r>
            </a:p>
          </p:txBody>
        </p:sp>
        <p:sp>
          <p:nvSpPr>
            <p:cNvPr id="258070" name="Line 22"/>
            <p:cNvSpPr>
              <a:spLocks noChangeShapeType="1"/>
            </p:cNvSpPr>
            <p:nvPr/>
          </p:nvSpPr>
          <p:spPr bwMode="auto">
            <a:xfrm>
              <a:off x="3600" y="2557"/>
              <a:ext cx="0" cy="11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71" name="Oval 23"/>
            <p:cNvSpPr>
              <a:spLocks noChangeArrowheads="1"/>
            </p:cNvSpPr>
            <p:nvPr/>
          </p:nvSpPr>
          <p:spPr bwMode="auto">
            <a:xfrm>
              <a:off x="3552" y="25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72" name="Line 24"/>
            <p:cNvSpPr>
              <a:spLocks noChangeShapeType="1"/>
            </p:cNvSpPr>
            <p:nvPr/>
          </p:nvSpPr>
          <p:spPr bwMode="auto">
            <a:xfrm flipH="1">
              <a:off x="1385" y="2596"/>
              <a:ext cx="21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73" name="Rectangle 25"/>
            <p:cNvSpPr>
              <a:spLocks noChangeArrowheads="1"/>
            </p:cNvSpPr>
            <p:nvPr/>
          </p:nvSpPr>
          <p:spPr bwMode="auto">
            <a:xfrm>
              <a:off x="1043" y="2497"/>
              <a:ext cx="296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</a:t>
              </a:r>
              <a:r>
                <a:rPr lang="en-US" sz="2000" b="1" i="1" baseline="-25000"/>
                <a:t>C</a:t>
              </a:r>
            </a:p>
          </p:txBody>
        </p:sp>
      </p:grpSp>
      <p:grpSp>
        <p:nvGrpSpPr>
          <p:cNvPr id="4" name="Group 38"/>
          <p:cNvGrpSpPr>
            <a:grpSpLocks/>
          </p:cNvGrpSpPr>
          <p:nvPr/>
        </p:nvGrpSpPr>
        <p:grpSpPr bwMode="auto">
          <a:xfrm>
            <a:off x="1655763" y="3167063"/>
            <a:ext cx="3130550" cy="3095625"/>
            <a:chOff x="1043" y="1995"/>
            <a:chExt cx="1972" cy="1950"/>
          </a:xfrm>
        </p:grpSpPr>
        <p:sp>
          <p:nvSpPr>
            <p:cNvPr id="258064" name="Line 16"/>
            <p:cNvSpPr>
              <a:spLocks noChangeShapeType="1"/>
            </p:cNvSpPr>
            <p:nvPr/>
          </p:nvSpPr>
          <p:spPr bwMode="auto">
            <a:xfrm>
              <a:off x="2832" y="2192"/>
              <a:ext cx="0" cy="15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65" name="Oval 17"/>
            <p:cNvSpPr>
              <a:spLocks noChangeArrowheads="1"/>
            </p:cNvSpPr>
            <p:nvPr/>
          </p:nvSpPr>
          <p:spPr bwMode="auto">
            <a:xfrm>
              <a:off x="2795" y="295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66" name="Oval 18"/>
            <p:cNvSpPr>
              <a:spLocks noChangeArrowheads="1"/>
            </p:cNvSpPr>
            <p:nvPr/>
          </p:nvSpPr>
          <p:spPr bwMode="auto">
            <a:xfrm>
              <a:off x="2784" y="206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67" name="Line 19"/>
            <p:cNvSpPr>
              <a:spLocks noChangeShapeType="1"/>
            </p:cNvSpPr>
            <p:nvPr/>
          </p:nvSpPr>
          <p:spPr bwMode="auto">
            <a:xfrm flipH="1">
              <a:off x="1385" y="2116"/>
              <a:ext cx="140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8068" name="Rectangle 20"/>
            <p:cNvSpPr>
              <a:spLocks noChangeArrowheads="1"/>
            </p:cNvSpPr>
            <p:nvPr/>
          </p:nvSpPr>
          <p:spPr bwMode="auto">
            <a:xfrm>
              <a:off x="1043" y="1995"/>
              <a:ext cx="31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</a:t>
              </a:r>
              <a:r>
                <a:rPr lang="en-US" sz="2000" b="1" i="1" baseline="-25000"/>
                <a:t>m</a:t>
              </a:r>
            </a:p>
          </p:txBody>
        </p:sp>
        <p:sp>
          <p:nvSpPr>
            <p:cNvPr id="258074" name="Rectangle 26"/>
            <p:cNvSpPr>
              <a:spLocks noChangeArrowheads="1"/>
            </p:cNvSpPr>
            <p:nvPr/>
          </p:nvSpPr>
          <p:spPr bwMode="auto">
            <a:xfrm>
              <a:off x="2685" y="3697"/>
              <a:ext cx="33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Q</a:t>
              </a:r>
              <a:r>
                <a:rPr lang="en-US" sz="2000" b="1" i="1" baseline="-25000"/>
                <a:t>m</a:t>
              </a:r>
            </a:p>
          </p:txBody>
        </p:sp>
      </p:grpSp>
      <p:sp>
        <p:nvSpPr>
          <p:cNvPr id="258083" name="Rectangle 35"/>
          <p:cNvSpPr>
            <a:spLocks noChangeArrowheads="1"/>
          </p:cNvSpPr>
          <p:nvPr/>
        </p:nvSpPr>
        <p:spPr bwMode="auto">
          <a:xfrm>
            <a:off x="1162050" y="1524000"/>
            <a:ext cx="866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800" b="1"/>
              <a:t>um/ud</a:t>
            </a:r>
          </a:p>
        </p:txBody>
      </p:sp>
      <p:sp>
        <p:nvSpPr>
          <p:cNvPr id="258092" name="Line 44"/>
          <p:cNvSpPr>
            <a:spLocks noChangeShapeType="1"/>
          </p:cNvSpPr>
          <p:nvPr/>
        </p:nvSpPr>
        <p:spPr bwMode="auto">
          <a:xfrm>
            <a:off x="519113" y="6440488"/>
            <a:ext cx="8356600" cy="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8093" name="Line 45"/>
          <p:cNvSpPr>
            <a:spLocks noChangeShapeType="1"/>
          </p:cNvSpPr>
          <p:nvPr/>
        </p:nvSpPr>
        <p:spPr bwMode="auto">
          <a:xfrm>
            <a:off x="787400" y="6656388"/>
            <a:ext cx="8356600" cy="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" name="Rectangle 2"/>
          <p:cNvSpPr txBox="1"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3. Los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costes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sociales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del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poder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monopolio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y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su</a:t>
            </a: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regulación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1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62642" y="2086155"/>
            <a:ext cx="618226" cy="618226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96368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E53EB-EFC5-48ED-854B-26928AC34E33}" type="slidenum">
              <a:rPr lang="es-ES"/>
              <a:pPr/>
              <a:t>42</a:t>
            </a:fld>
            <a:endParaRPr lang="es-ES"/>
          </a:p>
        </p:txBody>
      </p:sp>
      <p:sp>
        <p:nvSpPr>
          <p:cNvPr id="435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3. Los costes sociales del poder de monopolio y su regulación</a:t>
            </a:r>
            <a:endParaRPr lang="es-ES" sz="3200"/>
          </a:p>
        </p:txBody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2150" y="1849438"/>
            <a:ext cx="7699375" cy="4525962"/>
          </a:xfrm>
        </p:spPr>
        <p:txBody>
          <a:bodyPr/>
          <a:lstStyle/>
          <a:p>
            <a:pPr algn="just">
              <a:spcBef>
                <a:spcPts val="2400"/>
              </a:spcBef>
              <a:spcAft>
                <a:spcPct val="30000"/>
              </a:spcAft>
              <a:buFontTx/>
              <a:buNone/>
            </a:pPr>
            <a:r>
              <a:rPr lang="es-ES" dirty="0"/>
              <a:t>   </a:t>
            </a:r>
            <a:r>
              <a:rPr lang="es-ES" sz="2800" dirty="0" smtClean="0"/>
              <a:t>Entre las medidas que el Sector Público puede adoptar para </a:t>
            </a:r>
            <a:r>
              <a:rPr lang="es-ES" sz="2800" dirty="0"/>
              <a:t>regular el poder de monopolio, </a:t>
            </a:r>
            <a:r>
              <a:rPr lang="es-ES" sz="2800" dirty="0" smtClean="0"/>
              <a:t>destacan las siguiente:</a:t>
            </a:r>
            <a:endParaRPr lang="es-ES" sz="2800" dirty="0"/>
          </a:p>
          <a:p>
            <a:pPr>
              <a:spcBef>
                <a:spcPts val="2400"/>
              </a:spcBef>
            </a:pPr>
            <a:r>
              <a:rPr lang="es-ES" sz="2800" dirty="0"/>
              <a:t>Regulación de los </a:t>
            </a:r>
            <a:r>
              <a:rPr lang="es-ES" sz="2800" dirty="0" smtClean="0"/>
              <a:t>precios. </a:t>
            </a:r>
            <a:endParaRPr lang="es-ES" sz="2800" dirty="0"/>
          </a:p>
          <a:p>
            <a:pPr>
              <a:spcBef>
                <a:spcPts val="2400"/>
              </a:spcBef>
            </a:pPr>
            <a:r>
              <a:rPr lang="en-US" sz="2800" dirty="0" err="1"/>
              <a:t>Leyes</a:t>
            </a:r>
            <a:r>
              <a:rPr lang="en-US" sz="2800" dirty="0"/>
              <a:t> </a:t>
            </a:r>
            <a:r>
              <a:rPr lang="en-US" sz="2800" dirty="0" err="1" smtClean="0"/>
              <a:t>antimonopolio</a:t>
            </a:r>
            <a:r>
              <a:rPr lang="en-US" sz="2800" dirty="0" smtClean="0"/>
              <a:t>.</a:t>
            </a:r>
            <a:endParaRPr lang="es-ES" sz="2800" dirty="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03208" y="1982638"/>
            <a:ext cx="588034" cy="5880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A84DD-997A-4575-96C1-DFFBFED7C465}" type="slidenum">
              <a:rPr lang="es-ES"/>
              <a:pPr/>
              <a:t>43</a:t>
            </a:fld>
            <a:endParaRPr lang="es-ES"/>
          </a:p>
        </p:txBody>
      </p:sp>
      <p:sp>
        <p:nvSpPr>
          <p:cNvPr id="262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2974" y="1208088"/>
            <a:ext cx="7448551" cy="4956175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ts val="1200"/>
              </a:spcBef>
              <a:buFontTx/>
              <a:buNone/>
            </a:pPr>
            <a:r>
              <a:rPr lang="es-ES" sz="2000" dirty="0"/>
              <a:t>La regulación de los precios </a:t>
            </a:r>
            <a:r>
              <a:rPr lang="es-ES" sz="2000" dirty="0" smtClean="0"/>
              <a:t>(figuras 12 y 13):</a:t>
            </a:r>
            <a:endParaRPr lang="es-ES" sz="2000" dirty="0"/>
          </a:p>
          <a:p>
            <a:pPr algn="just">
              <a:lnSpc>
                <a:spcPct val="80000"/>
              </a:lnSpc>
              <a:spcBef>
                <a:spcPts val="1200"/>
              </a:spcBef>
            </a:pPr>
            <a:r>
              <a:rPr lang="es-ES" sz="2000" dirty="0"/>
              <a:t>En competencia perfecta, el precio sería </a:t>
            </a:r>
            <a:r>
              <a:rPr lang="es-ES" sz="2000" dirty="0" err="1"/>
              <a:t>Pc</a:t>
            </a:r>
            <a:r>
              <a:rPr lang="es-ES" sz="2000" dirty="0"/>
              <a:t> y la cantidad </a:t>
            </a:r>
            <a:r>
              <a:rPr lang="es-ES" sz="2000" dirty="0" err="1"/>
              <a:t>Qc.</a:t>
            </a:r>
            <a:endParaRPr lang="es-ES" sz="2000" dirty="0"/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/>
              <a:t>Sin intervención, el monopolista ofrecería la cantidad Qm al precio </a:t>
            </a:r>
            <a:r>
              <a:rPr lang="es-ES" sz="2000" dirty="0" err="1"/>
              <a:t>Pm.</a:t>
            </a:r>
            <a:endParaRPr lang="es-ES" sz="2000" dirty="0"/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/>
              <a:t>El Estado interviene para limitar el poder de monopolio y fija un precio máximo P</a:t>
            </a:r>
            <a:r>
              <a:rPr lang="es-ES" sz="2000" baseline="-25000" dirty="0"/>
              <a:t>1</a:t>
            </a:r>
            <a:r>
              <a:rPr lang="es-ES" sz="2000" dirty="0"/>
              <a:t>.</a:t>
            </a:r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/>
              <a:t>Para cantidades menores a Q</a:t>
            </a:r>
            <a:r>
              <a:rPr lang="es-ES" sz="2000" baseline="-25000" dirty="0"/>
              <a:t>1</a:t>
            </a:r>
            <a:r>
              <a:rPr lang="es-ES" sz="2000" dirty="0"/>
              <a:t> el precio es constante, por tanto </a:t>
            </a:r>
            <a:r>
              <a:rPr lang="es-ES" sz="2000" dirty="0" err="1"/>
              <a:t>IMe</a:t>
            </a:r>
            <a:r>
              <a:rPr lang="es-ES" sz="2000" dirty="0"/>
              <a:t>=P</a:t>
            </a:r>
            <a:r>
              <a:rPr lang="es-ES" sz="2000" baseline="-25000" dirty="0"/>
              <a:t>1</a:t>
            </a:r>
            <a:r>
              <a:rPr lang="es-ES" sz="2000" dirty="0"/>
              <a:t>=IM. Para Q&gt;Q</a:t>
            </a:r>
            <a:r>
              <a:rPr lang="es-ES" sz="2000" baseline="-25000" dirty="0"/>
              <a:t>1</a:t>
            </a:r>
            <a:r>
              <a:rPr lang="es-ES" sz="2000" dirty="0"/>
              <a:t>, el </a:t>
            </a:r>
            <a:r>
              <a:rPr lang="es-ES" sz="2000" dirty="0" err="1"/>
              <a:t>IMe</a:t>
            </a:r>
            <a:r>
              <a:rPr lang="es-ES" sz="2000" dirty="0"/>
              <a:t> y el IM son los antiguos.</a:t>
            </a:r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 smtClean="0"/>
              <a:t>Con la regulación, el IM para el monopolista </a:t>
            </a:r>
            <a:r>
              <a:rPr lang="es-ES" sz="2000" dirty="0"/>
              <a:t>será la </a:t>
            </a:r>
            <a:r>
              <a:rPr lang="es-ES" sz="2000" dirty="0" smtClean="0"/>
              <a:t>curva morada </a:t>
            </a:r>
            <a:r>
              <a:rPr lang="es-ES" sz="2000" dirty="0"/>
              <a:t>y gruesa. Al precio P</a:t>
            </a:r>
            <a:r>
              <a:rPr lang="es-ES" sz="2000" baseline="-25000" dirty="0"/>
              <a:t>1</a:t>
            </a:r>
            <a:r>
              <a:rPr lang="es-ES" sz="2000" dirty="0"/>
              <a:t>, el monopolista ofrecerá Q</a:t>
            </a:r>
            <a:r>
              <a:rPr lang="es-ES" sz="2000" baseline="-25000" dirty="0"/>
              <a:t>1</a:t>
            </a:r>
            <a:r>
              <a:rPr lang="es-ES" sz="2000" dirty="0"/>
              <a:t> (situación 1 que maximiza beneficios, IM=CM).</a:t>
            </a:r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/>
              <a:t>Con la regulación disminuye la pérdida irrecuperable de eficiencia.</a:t>
            </a:r>
          </a:p>
          <a:p>
            <a:pPr algn="just">
              <a:lnSpc>
                <a:spcPct val="80000"/>
              </a:lnSpc>
              <a:spcBef>
                <a:spcPts val="1200"/>
              </a:spcBef>
              <a:buSzPct val="75000"/>
            </a:pPr>
            <a:r>
              <a:rPr lang="es-ES" sz="2000" dirty="0"/>
              <a:t>Monopolio social o B=0 sería para un P=</a:t>
            </a:r>
            <a:r>
              <a:rPr lang="es-ES" sz="2000" dirty="0" err="1"/>
              <a:t>CMe</a:t>
            </a:r>
            <a:r>
              <a:rPr lang="es-ES" sz="2000" dirty="0"/>
              <a:t>, para </a:t>
            </a:r>
            <a:r>
              <a:rPr lang="es-ES" sz="2000" dirty="0" smtClean="0"/>
              <a:t>P</a:t>
            </a:r>
            <a:r>
              <a:rPr lang="es-ES" sz="2000" baseline="-25000" dirty="0"/>
              <a:t>2</a:t>
            </a:r>
            <a:r>
              <a:rPr lang="es-ES" sz="2000" dirty="0" smtClean="0"/>
              <a:t> </a:t>
            </a:r>
            <a:r>
              <a:rPr lang="es-ES" sz="2000" dirty="0"/>
              <a:t>y </a:t>
            </a:r>
            <a:r>
              <a:rPr lang="es-ES" sz="2000" dirty="0" smtClean="0"/>
              <a:t>Q</a:t>
            </a:r>
            <a:r>
              <a:rPr lang="es-ES" sz="2000" baseline="-25000" dirty="0"/>
              <a:t>2</a:t>
            </a:r>
            <a:r>
              <a:rPr lang="es-ES" sz="2000" dirty="0" smtClean="0"/>
              <a:t>.</a:t>
            </a:r>
            <a:endParaRPr lang="es-ES" sz="2000" dirty="0"/>
          </a:p>
        </p:txBody>
      </p:sp>
      <p:sp>
        <p:nvSpPr>
          <p:cNvPr id="262151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8686800" cy="790575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800"/>
              <a:t>3. Los costes sociales del poder de monopolio y su regulación</a:t>
            </a:r>
            <a:endParaRPr lang="en-US" sz="4000"/>
          </a:p>
        </p:txBody>
      </p:sp>
      <p:pic>
        <p:nvPicPr>
          <p:cNvPr id="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41539" y="1048109"/>
            <a:ext cx="625415" cy="625415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2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2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2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2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2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1787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4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62147" grpId="0" build="p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9" name="Line 7"/>
          <p:cNvSpPr>
            <a:spLocks noChangeShapeType="1"/>
          </p:cNvSpPr>
          <p:nvPr/>
        </p:nvSpPr>
        <p:spPr bwMode="auto">
          <a:xfrm>
            <a:off x="4446588" y="1855788"/>
            <a:ext cx="3605212" cy="29194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40" name="Rectangle 8"/>
          <p:cNvSpPr>
            <a:spLocks noChangeArrowheads="1"/>
          </p:cNvSpPr>
          <p:nvPr/>
        </p:nvSpPr>
        <p:spPr bwMode="auto">
          <a:xfrm>
            <a:off x="7920038" y="4719638"/>
            <a:ext cx="561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IMe</a:t>
            </a:r>
          </a:p>
        </p:txBody>
      </p:sp>
      <p:sp>
        <p:nvSpPr>
          <p:cNvPr id="274444" name="Line 12"/>
          <p:cNvSpPr>
            <a:spLocks noChangeShapeType="1"/>
          </p:cNvSpPr>
          <p:nvPr/>
        </p:nvSpPr>
        <p:spPr bwMode="auto">
          <a:xfrm>
            <a:off x="3151188" y="2008188"/>
            <a:ext cx="2538412" cy="3986212"/>
          </a:xfrm>
          <a:prstGeom prst="line">
            <a:avLst/>
          </a:prstGeom>
          <a:noFill/>
          <a:ln w="50800">
            <a:solidFill>
              <a:srgbClr val="99CC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45" name="Rectangle 13"/>
          <p:cNvSpPr>
            <a:spLocks noChangeArrowheads="1"/>
          </p:cNvSpPr>
          <p:nvPr/>
        </p:nvSpPr>
        <p:spPr bwMode="auto">
          <a:xfrm>
            <a:off x="2681288" y="1689100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</a:t>
            </a:r>
          </a:p>
        </p:txBody>
      </p:sp>
      <p:sp>
        <p:nvSpPr>
          <p:cNvPr id="274441" name="Freeform 9"/>
          <p:cNvSpPr>
            <a:spLocks/>
          </p:cNvSpPr>
          <p:nvPr/>
        </p:nvSpPr>
        <p:spPr bwMode="auto">
          <a:xfrm>
            <a:off x="4687888" y="2595563"/>
            <a:ext cx="2097087" cy="2867025"/>
          </a:xfrm>
          <a:custGeom>
            <a:avLst/>
            <a:gdLst/>
            <a:ahLst/>
            <a:cxnLst>
              <a:cxn ang="0">
                <a:pos x="0" y="1805"/>
              </a:cxn>
              <a:cxn ang="0">
                <a:pos x="48" y="1755"/>
              </a:cxn>
              <a:cxn ang="0">
                <a:pos x="117" y="1695"/>
              </a:cxn>
              <a:cxn ang="0">
                <a:pos x="192" y="1623"/>
              </a:cxn>
              <a:cxn ang="0">
                <a:pos x="281" y="1541"/>
              </a:cxn>
              <a:cxn ang="0">
                <a:pos x="465" y="1365"/>
              </a:cxn>
              <a:cxn ang="0">
                <a:pos x="547" y="1277"/>
              </a:cxn>
              <a:cxn ang="0">
                <a:pos x="623" y="1194"/>
              </a:cxn>
              <a:cxn ang="0">
                <a:pos x="759" y="1029"/>
              </a:cxn>
              <a:cxn ang="0">
                <a:pos x="882" y="864"/>
              </a:cxn>
              <a:cxn ang="0">
                <a:pos x="992" y="699"/>
              </a:cxn>
              <a:cxn ang="0">
                <a:pos x="1088" y="539"/>
              </a:cxn>
              <a:cxn ang="0">
                <a:pos x="1170" y="385"/>
              </a:cxn>
              <a:cxn ang="0">
                <a:pos x="1231" y="236"/>
              </a:cxn>
              <a:cxn ang="0">
                <a:pos x="1258" y="165"/>
              </a:cxn>
              <a:cxn ang="0">
                <a:pos x="1279" y="104"/>
              </a:cxn>
              <a:cxn ang="0">
                <a:pos x="1299" y="49"/>
              </a:cxn>
              <a:cxn ang="0">
                <a:pos x="1320" y="0"/>
              </a:cxn>
            </a:cxnLst>
            <a:rect l="0" t="0" r="r" b="b"/>
            <a:pathLst>
              <a:path w="1321" h="1806">
                <a:moveTo>
                  <a:pt x="0" y="1805"/>
                </a:moveTo>
                <a:lnTo>
                  <a:pt x="48" y="1755"/>
                </a:lnTo>
                <a:lnTo>
                  <a:pt x="117" y="1695"/>
                </a:lnTo>
                <a:lnTo>
                  <a:pt x="192" y="1623"/>
                </a:lnTo>
                <a:lnTo>
                  <a:pt x="281" y="1541"/>
                </a:lnTo>
                <a:lnTo>
                  <a:pt x="465" y="1365"/>
                </a:lnTo>
                <a:lnTo>
                  <a:pt x="547" y="1277"/>
                </a:lnTo>
                <a:lnTo>
                  <a:pt x="623" y="1194"/>
                </a:lnTo>
                <a:lnTo>
                  <a:pt x="759" y="1029"/>
                </a:lnTo>
                <a:lnTo>
                  <a:pt x="882" y="864"/>
                </a:lnTo>
                <a:lnTo>
                  <a:pt x="992" y="699"/>
                </a:lnTo>
                <a:lnTo>
                  <a:pt x="1088" y="539"/>
                </a:lnTo>
                <a:lnTo>
                  <a:pt x="1170" y="385"/>
                </a:lnTo>
                <a:lnTo>
                  <a:pt x="1231" y="236"/>
                </a:lnTo>
                <a:lnTo>
                  <a:pt x="1258" y="165"/>
                </a:lnTo>
                <a:lnTo>
                  <a:pt x="1279" y="104"/>
                </a:lnTo>
                <a:lnTo>
                  <a:pt x="1299" y="49"/>
                </a:lnTo>
                <a:lnTo>
                  <a:pt x="1320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74442" name="Rectangle 10"/>
          <p:cNvSpPr>
            <a:spLocks noChangeArrowheads="1"/>
          </p:cNvSpPr>
          <p:nvPr/>
        </p:nvSpPr>
        <p:spPr bwMode="auto">
          <a:xfrm>
            <a:off x="6472238" y="2128838"/>
            <a:ext cx="536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</a:t>
            </a:r>
          </a:p>
        </p:txBody>
      </p:sp>
      <p:sp>
        <p:nvSpPr>
          <p:cNvPr id="274446" name="Oval 14"/>
          <p:cNvSpPr>
            <a:spLocks noChangeArrowheads="1"/>
          </p:cNvSpPr>
          <p:nvPr/>
        </p:nvSpPr>
        <p:spPr bwMode="auto">
          <a:xfrm>
            <a:off x="5029200" y="5029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47" name="Line 15"/>
          <p:cNvSpPr>
            <a:spLocks noChangeShapeType="1"/>
          </p:cNvSpPr>
          <p:nvPr/>
        </p:nvSpPr>
        <p:spPr bwMode="auto">
          <a:xfrm>
            <a:off x="5105400" y="2452688"/>
            <a:ext cx="0" cy="3554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48" name="Oval 16"/>
          <p:cNvSpPr>
            <a:spLocks noChangeArrowheads="1"/>
          </p:cNvSpPr>
          <p:nvPr/>
        </p:nvSpPr>
        <p:spPr bwMode="auto">
          <a:xfrm>
            <a:off x="5029200" y="22860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49" name="Line 17"/>
          <p:cNvSpPr>
            <a:spLocks noChangeShapeType="1"/>
          </p:cNvSpPr>
          <p:nvPr/>
        </p:nvSpPr>
        <p:spPr bwMode="auto">
          <a:xfrm flipH="1">
            <a:off x="2198688" y="2362200"/>
            <a:ext cx="29194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50" name="Rectangle 18"/>
          <p:cNvSpPr>
            <a:spLocks noChangeArrowheads="1"/>
          </p:cNvSpPr>
          <p:nvPr/>
        </p:nvSpPr>
        <p:spPr bwMode="auto">
          <a:xfrm>
            <a:off x="1747838" y="2178050"/>
            <a:ext cx="4397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P</a:t>
            </a:r>
            <a:r>
              <a:rPr lang="en-US" sz="1600" b="1" i="1" baseline="-25000"/>
              <a:t>m</a:t>
            </a:r>
          </a:p>
        </p:txBody>
      </p:sp>
      <p:sp>
        <p:nvSpPr>
          <p:cNvPr id="274451" name="Rectangle 19"/>
          <p:cNvSpPr>
            <a:spLocks noChangeArrowheads="1"/>
          </p:cNvSpPr>
          <p:nvPr/>
        </p:nvSpPr>
        <p:spPr bwMode="auto">
          <a:xfrm>
            <a:off x="4872038" y="5953125"/>
            <a:ext cx="46355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m</a:t>
            </a:r>
          </a:p>
        </p:txBody>
      </p:sp>
      <p:sp>
        <p:nvSpPr>
          <p:cNvPr id="274458" name="Freeform 26"/>
          <p:cNvSpPr>
            <a:spLocks/>
          </p:cNvSpPr>
          <p:nvPr/>
        </p:nvSpPr>
        <p:spPr bwMode="auto">
          <a:xfrm>
            <a:off x="2743200" y="3960813"/>
            <a:ext cx="5305425" cy="949325"/>
          </a:xfrm>
          <a:custGeom>
            <a:avLst/>
            <a:gdLst/>
            <a:ahLst/>
            <a:cxnLst>
              <a:cxn ang="0">
                <a:pos x="0" y="129"/>
              </a:cxn>
              <a:cxn ang="0">
                <a:pos x="64" y="159"/>
              </a:cxn>
              <a:cxn ang="0">
                <a:pos x="154" y="199"/>
              </a:cxn>
              <a:cxn ang="0">
                <a:pos x="251" y="244"/>
              </a:cxn>
              <a:cxn ang="0">
                <a:pos x="364" y="293"/>
              </a:cxn>
              <a:cxn ang="0">
                <a:pos x="486" y="343"/>
              </a:cxn>
              <a:cxn ang="0">
                <a:pos x="608" y="393"/>
              </a:cxn>
              <a:cxn ang="0">
                <a:pos x="729" y="438"/>
              </a:cxn>
              <a:cxn ang="0">
                <a:pos x="843" y="473"/>
              </a:cxn>
              <a:cxn ang="0">
                <a:pos x="1054" y="527"/>
              </a:cxn>
              <a:cxn ang="0">
                <a:pos x="1265" y="572"/>
              </a:cxn>
              <a:cxn ang="0">
                <a:pos x="1370" y="587"/>
              </a:cxn>
              <a:cxn ang="0">
                <a:pos x="1484" y="597"/>
              </a:cxn>
              <a:cxn ang="0">
                <a:pos x="1589" y="597"/>
              </a:cxn>
              <a:cxn ang="0">
                <a:pos x="1703" y="592"/>
              </a:cxn>
              <a:cxn ang="0">
                <a:pos x="1816" y="582"/>
              </a:cxn>
              <a:cxn ang="0">
                <a:pos x="1938" y="557"/>
              </a:cxn>
              <a:cxn ang="0">
                <a:pos x="2060" y="532"/>
              </a:cxn>
              <a:cxn ang="0">
                <a:pos x="2181" y="497"/>
              </a:cxn>
              <a:cxn ang="0">
                <a:pos x="2425" y="423"/>
              </a:cxn>
              <a:cxn ang="0">
                <a:pos x="2538" y="383"/>
              </a:cxn>
              <a:cxn ang="0">
                <a:pos x="2644" y="343"/>
              </a:cxn>
              <a:cxn ang="0">
                <a:pos x="2749" y="303"/>
              </a:cxn>
              <a:cxn ang="0">
                <a:pos x="2846" y="258"/>
              </a:cxn>
              <a:cxn ang="0">
                <a:pos x="3041" y="164"/>
              </a:cxn>
              <a:cxn ang="0">
                <a:pos x="3130" y="114"/>
              </a:cxn>
              <a:cxn ang="0">
                <a:pos x="3211" y="69"/>
              </a:cxn>
              <a:cxn ang="0">
                <a:pos x="3284" y="29"/>
              </a:cxn>
              <a:cxn ang="0">
                <a:pos x="3341" y="0"/>
              </a:cxn>
            </a:cxnLst>
            <a:rect l="0" t="0" r="r" b="b"/>
            <a:pathLst>
              <a:path w="3342" h="598">
                <a:moveTo>
                  <a:pt x="0" y="129"/>
                </a:moveTo>
                <a:lnTo>
                  <a:pt x="64" y="159"/>
                </a:lnTo>
                <a:lnTo>
                  <a:pt x="154" y="199"/>
                </a:lnTo>
                <a:lnTo>
                  <a:pt x="251" y="244"/>
                </a:lnTo>
                <a:lnTo>
                  <a:pt x="364" y="293"/>
                </a:lnTo>
                <a:lnTo>
                  <a:pt x="486" y="343"/>
                </a:lnTo>
                <a:lnTo>
                  <a:pt x="608" y="393"/>
                </a:lnTo>
                <a:lnTo>
                  <a:pt x="729" y="438"/>
                </a:lnTo>
                <a:lnTo>
                  <a:pt x="843" y="473"/>
                </a:lnTo>
                <a:lnTo>
                  <a:pt x="1054" y="527"/>
                </a:lnTo>
                <a:lnTo>
                  <a:pt x="1265" y="572"/>
                </a:lnTo>
                <a:lnTo>
                  <a:pt x="1370" y="587"/>
                </a:lnTo>
                <a:lnTo>
                  <a:pt x="1484" y="597"/>
                </a:lnTo>
                <a:lnTo>
                  <a:pt x="1589" y="597"/>
                </a:lnTo>
                <a:lnTo>
                  <a:pt x="1703" y="592"/>
                </a:lnTo>
                <a:lnTo>
                  <a:pt x="1816" y="582"/>
                </a:lnTo>
                <a:lnTo>
                  <a:pt x="1938" y="557"/>
                </a:lnTo>
                <a:lnTo>
                  <a:pt x="2060" y="532"/>
                </a:lnTo>
                <a:lnTo>
                  <a:pt x="2181" y="497"/>
                </a:lnTo>
                <a:lnTo>
                  <a:pt x="2425" y="423"/>
                </a:lnTo>
                <a:lnTo>
                  <a:pt x="2538" y="383"/>
                </a:lnTo>
                <a:lnTo>
                  <a:pt x="2644" y="343"/>
                </a:lnTo>
                <a:lnTo>
                  <a:pt x="2749" y="303"/>
                </a:lnTo>
                <a:lnTo>
                  <a:pt x="2846" y="258"/>
                </a:lnTo>
                <a:lnTo>
                  <a:pt x="3041" y="164"/>
                </a:lnTo>
                <a:lnTo>
                  <a:pt x="3130" y="114"/>
                </a:lnTo>
                <a:lnTo>
                  <a:pt x="3211" y="69"/>
                </a:lnTo>
                <a:lnTo>
                  <a:pt x="3284" y="29"/>
                </a:lnTo>
                <a:lnTo>
                  <a:pt x="3341" y="0"/>
                </a:lnTo>
              </a:path>
            </a:pathLst>
          </a:custGeom>
          <a:noFill/>
          <a:ln w="50800" cap="rnd" cmpd="sng">
            <a:solidFill>
              <a:srgbClr val="CC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74459" name="Rectangle 27"/>
          <p:cNvSpPr>
            <a:spLocks noChangeArrowheads="1"/>
          </p:cNvSpPr>
          <p:nvPr/>
        </p:nvSpPr>
        <p:spPr bwMode="auto">
          <a:xfrm>
            <a:off x="7920038" y="4037013"/>
            <a:ext cx="75882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CMe</a:t>
            </a:r>
          </a:p>
        </p:txBody>
      </p:sp>
      <p:sp>
        <p:nvSpPr>
          <p:cNvPr id="274452" name="Line 20"/>
          <p:cNvSpPr>
            <a:spLocks noChangeShapeType="1"/>
          </p:cNvSpPr>
          <p:nvPr/>
        </p:nvSpPr>
        <p:spPr bwMode="auto">
          <a:xfrm flipH="1">
            <a:off x="2198688" y="2667000"/>
            <a:ext cx="3224212" cy="0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53" name="Rectangle 21"/>
          <p:cNvSpPr>
            <a:spLocks noChangeArrowheads="1"/>
          </p:cNvSpPr>
          <p:nvPr/>
        </p:nvSpPr>
        <p:spPr bwMode="auto">
          <a:xfrm>
            <a:off x="1747838" y="2559050"/>
            <a:ext cx="3937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P</a:t>
            </a:r>
            <a:r>
              <a:rPr lang="en-US" sz="1600" b="1" i="1" baseline="-25000"/>
              <a:t>1</a:t>
            </a:r>
          </a:p>
        </p:txBody>
      </p:sp>
      <p:sp>
        <p:nvSpPr>
          <p:cNvPr id="274454" name="Oval 22"/>
          <p:cNvSpPr>
            <a:spLocks noChangeArrowheads="1"/>
          </p:cNvSpPr>
          <p:nvPr/>
        </p:nvSpPr>
        <p:spPr bwMode="auto">
          <a:xfrm>
            <a:off x="5410200" y="25908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55" name="Line 23"/>
          <p:cNvSpPr>
            <a:spLocks noChangeShapeType="1"/>
          </p:cNvSpPr>
          <p:nvPr/>
        </p:nvSpPr>
        <p:spPr bwMode="auto">
          <a:xfrm>
            <a:off x="5486400" y="2757488"/>
            <a:ext cx="0" cy="3249612"/>
          </a:xfrm>
          <a:prstGeom prst="line">
            <a:avLst/>
          </a:prstGeom>
          <a:noFill/>
          <a:ln w="254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56" name="Rectangle 24"/>
          <p:cNvSpPr>
            <a:spLocks noChangeArrowheads="1"/>
          </p:cNvSpPr>
          <p:nvPr/>
        </p:nvSpPr>
        <p:spPr bwMode="auto">
          <a:xfrm>
            <a:off x="5253038" y="5953125"/>
            <a:ext cx="41751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1</a:t>
            </a:r>
          </a:p>
        </p:txBody>
      </p:sp>
      <p:sp>
        <p:nvSpPr>
          <p:cNvPr id="274480" name="Rectangle 48"/>
          <p:cNvSpPr>
            <a:spLocks noChangeArrowheads="1"/>
          </p:cNvSpPr>
          <p:nvPr/>
        </p:nvSpPr>
        <p:spPr bwMode="auto">
          <a:xfrm>
            <a:off x="5673725" y="860425"/>
            <a:ext cx="2951163" cy="1079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/>
              <a:t>Curva de ingreso marginal</a:t>
            </a:r>
          </a:p>
          <a:p>
            <a:pPr algn="ctr" eaLnBrk="0" hangingPunct="0"/>
            <a:r>
              <a:rPr lang="en-US" sz="1600" b="1"/>
              <a:t>cuando se regula</a:t>
            </a:r>
          </a:p>
          <a:p>
            <a:pPr algn="ctr" eaLnBrk="0" hangingPunct="0"/>
            <a:r>
              <a:rPr lang="en-US" sz="1600" b="1"/>
              <a:t>el precio para que no sea</a:t>
            </a:r>
          </a:p>
          <a:p>
            <a:pPr algn="ctr" eaLnBrk="0" hangingPunct="0"/>
            <a:r>
              <a:rPr lang="en-US" sz="1600" b="1"/>
              <a:t> superior a </a:t>
            </a:r>
            <a:r>
              <a:rPr lang="en-US" sz="1600" b="1" i="1"/>
              <a:t>P</a:t>
            </a:r>
            <a:r>
              <a:rPr lang="en-US" sz="1600" b="1" i="1" baseline="-25000"/>
              <a:t>1</a:t>
            </a:r>
            <a:r>
              <a:rPr lang="en-US" sz="1600" b="1" i="1"/>
              <a:t>(línea morada).</a:t>
            </a:r>
          </a:p>
        </p:txBody>
      </p:sp>
      <p:sp>
        <p:nvSpPr>
          <p:cNvPr id="274481" name="Freeform 49"/>
          <p:cNvSpPr>
            <a:spLocks/>
          </p:cNvSpPr>
          <p:nvPr/>
        </p:nvSpPr>
        <p:spPr bwMode="auto">
          <a:xfrm>
            <a:off x="4575175" y="1601788"/>
            <a:ext cx="1066800" cy="992187"/>
          </a:xfrm>
          <a:custGeom>
            <a:avLst/>
            <a:gdLst/>
            <a:ahLst/>
            <a:cxnLst>
              <a:cxn ang="0">
                <a:pos x="671" y="0"/>
              </a:cxn>
              <a:cxn ang="0">
                <a:pos x="563" y="34"/>
              </a:cxn>
              <a:cxn ang="0">
                <a:pos x="512" y="52"/>
              </a:cxn>
              <a:cxn ang="0">
                <a:pos x="461" y="73"/>
              </a:cxn>
              <a:cxn ang="0">
                <a:pos x="409" y="96"/>
              </a:cxn>
              <a:cxn ang="0">
                <a:pos x="364" y="122"/>
              </a:cxn>
              <a:cxn ang="0">
                <a:pos x="319" y="154"/>
              </a:cxn>
              <a:cxn ang="0">
                <a:pos x="273" y="190"/>
              </a:cxn>
              <a:cxn ang="0">
                <a:pos x="233" y="232"/>
              </a:cxn>
              <a:cxn ang="0">
                <a:pos x="193" y="279"/>
              </a:cxn>
              <a:cxn ang="0">
                <a:pos x="159" y="331"/>
              </a:cxn>
              <a:cxn ang="0">
                <a:pos x="125" y="384"/>
              </a:cxn>
              <a:cxn ang="0">
                <a:pos x="91" y="441"/>
              </a:cxn>
              <a:cxn ang="0">
                <a:pos x="63" y="501"/>
              </a:cxn>
              <a:cxn ang="0">
                <a:pos x="0" y="624"/>
              </a:cxn>
            </a:cxnLst>
            <a:rect l="0" t="0" r="r" b="b"/>
            <a:pathLst>
              <a:path w="672" h="625">
                <a:moveTo>
                  <a:pt x="671" y="0"/>
                </a:moveTo>
                <a:lnTo>
                  <a:pt x="563" y="34"/>
                </a:lnTo>
                <a:lnTo>
                  <a:pt x="512" y="52"/>
                </a:lnTo>
                <a:lnTo>
                  <a:pt x="461" y="73"/>
                </a:lnTo>
                <a:lnTo>
                  <a:pt x="409" y="96"/>
                </a:lnTo>
                <a:lnTo>
                  <a:pt x="364" y="122"/>
                </a:lnTo>
                <a:lnTo>
                  <a:pt x="319" y="154"/>
                </a:lnTo>
                <a:lnTo>
                  <a:pt x="273" y="190"/>
                </a:lnTo>
                <a:lnTo>
                  <a:pt x="233" y="232"/>
                </a:lnTo>
                <a:lnTo>
                  <a:pt x="193" y="279"/>
                </a:lnTo>
                <a:lnTo>
                  <a:pt x="159" y="331"/>
                </a:lnTo>
                <a:lnTo>
                  <a:pt x="125" y="384"/>
                </a:lnTo>
                <a:lnTo>
                  <a:pt x="91" y="441"/>
                </a:lnTo>
                <a:lnTo>
                  <a:pt x="63" y="501"/>
                </a:lnTo>
                <a:lnTo>
                  <a:pt x="0" y="624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74482" name="Freeform 50"/>
          <p:cNvSpPr>
            <a:spLocks/>
          </p:cNvSpPr>
          <p:nvPr/>
        </p:nvSpPr>
        <p:spPr bwMode="auto">
          <a:xfrm>
            <a:off x="5561013" y="2135188"/>
            <a:ext cx="614362" cy="1144587"/>
          </a:xfrm>
          <a:custGeom>
            <a:avLst/>
            <a:gdLst/>
            <a:ahLst/>
            <a:cxnLst>
              <a:cxn ang="0">
                <a:pos x="324" y="0"/>
              </a:cxn>
              <a:cxn ang="0">
                <a:pos x="349" y="43"/>
              </a:cxn>
              <a:cxn ang="0">
                <a:pos x="367" y="86"/>
              </a:cxn>
              <a:cxn ang="0">
                <a:pos x="380" y="135"/>
              </a:cxn>
              <a:cxn ang="0">
                <a:pos x="386" y="188"/>
              </a:cxn>
              <a:cxn ang="0">
                <a:pos x="386" y="251"/>
              </a:cxn>
              <a:cxn ang="0">
                <a:pos x="380" y="317"/>
              </a:cxn>
              <a:cxn ang="0">
                <a:pos x="361" y="386"/>
              </a:cxn>
              <a:cxn ang="0">
                <a:pos x="324" y="452"/>
              </a:cxn>
              <a:cxn ang="0">
                <a:pos x="262" y="518"/>
              </a:cxn>
              <a:cxn ang="0">
                <a:pos x="187" y="588"/>
              </a:cxn>
              <a:cxn ang="0">
                <a:pos x="94" y="654"/>
              </a:cxn>
              <a:cxn ang="0">
                <a:pos x="0" y="720"/>
              </a:cxn>
            </a:cxnLst>
            <a:rect l="0" t="0" r="r" b="b"/>
            <a:pathLst>
              <a:path w="387" h="721">
                <a:moveTo>
                  <a:pt x="324" y="0"/>
                </a:moveTo>
                <a:lnTo>
                  <a:pt x="349" y="43"/>
                </a:lnTo>
                <a:lnTo>
                  <a:pt x="367" y="86"/>
                </a:lnTo>
                <a:lnTo>
                  <a:pt x="380" y="135"/>
                </a:lnTo>
                <a:lnTo>
                  <a:pt x="386" y="188"/>
                </a:lnTo>
                <a:lnTo>
                  <a:pt x="386" y="251"/>
                </a:lnTo>
                <a:lnTo>
                  <a:pt x="380" y="317"/>
                </a:lnTo>
                <a:lnTo>
                  <a:pt x="361" y="386"/>
                </a:lnTo>
                <a:lnTo>
                  <a:pt x="324" y="452"/>
                </a:lnTo>
                <a:lnTo>
                  <a:pt x="262" y="518"/>
                </a:lnTo>
                <a:lnTo>
                  <a:pt x="187" y="588"/>
                </a:lnTo>
                <a:lnTo>
                  <a:pt x="94" y="654"/>
                </a:lnTo>
                <a:lnTo>
                  <a:pt x="0" y="720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74479" name="Oval 47"/>
          <p:cNvSpPr>
            <a:spLocks noChangeArrowheads="1"/>
          </p:cNvSpPr>
          <p:nvPr/>
        </p:nvSpPr>
        <p:spPr bwMode="auto">
          <a:xfrm>
            <a:off x="5426075" y="4619625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37" name="Line 5"/>
          <p:cNvSpPr>
            <a:spLocks noChangeShapeType="1"/>
          </p:cNvSpPr>
          <p:nvPr/>
        </p:nvSpPr>
        <p:spPr bwMode="auto">
          <a:xfrm>
            <a:off x="2203450" y="6007100"/>
            <a:ext cx="6054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36" name="Line 4"/>
          <p:cNvSpPr>
            <a:spLocks noChangeShapeType="1"/>
          </p:cNvSpPr>
          <p:nvPr/>
        </p:nvSpPr>
        <p:spPr bwMode="auto">
          <a:xfrm>
            <a:off x="2209800" y="175101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78" name="Rectangle 46"/>
          <p:cNvSpPr>
            <a:spLocks noChangeArrowheads="1"/>
          </p:cNvSpPr>
          <p:nvPr/>
        </p:nvSpPr>
        <p:spPr bwMode="auto">
          <a:xfrm>
            <a:off x="696913" y="979488"/>
            <a:ext cx="3267075" cy="5905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/>
              <a:t>Si el monopolio no es regulado,</a:t>
            </a:r>
          </a:p>
          <a:p>
            <a:pPr algn="ctr" eaLnBrk="0" hangingPunct="0"/>
            <a:r>
              <a:rPr lang="en-US" sz="1600" b="1"/>
              <a:t> produce </a:t>
            </a:r>
            <a:r>
              <a:rPr lang="en-US" sz="1600" b="1" i="1"/>
              <a:t>Q</a:t>
            </a:r>
            <a:r>
              <a:rPr lang="en-US" sz="1600" b="1" i="1" baseline="-25000"/>
              <a:t>m</a:t>
            </a:r>
            <a:r>
              <a:rPr lang="en-US" sz="1600" b="1"/>
              <a:t> y cobra </a:t>
            </a:r>
            <a:r>
              <a:rPr lang="en-US" sz="1600" b="1" i="1"/>
              <a:t>P</a:t>
            </a:r>
            <a:r>
              <a:rPr lang="en-US" sz="1600" b="1" i="1" baseline="-25000"/>
              <a:t>m</a:t>
            </a:r>
            <a:endParaRPr lang="en-US" sz="1600" b="1"/>
          </a:p>
        </p:txBody>
      </p:sp>
      <p:sp>
        <p:nvSpPr>
          <p:cNvPr id="274483" name="Rectangle 51"/>
          <p:cNvSpPr>
            <a:spLocks noChangeArrowheads="1"/>
          </p:cNvSpPr>
          <p:nvPr/>
        </p:nvSpPr>
        <p:spPr bwMode="auto">
          <a:xfrm>
            <a:off x="7067550" y="2054225"/>
            <a:ext cx="2076450" cy="15176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54000" tIns="7200" rIns="54000" bIns="7200">
            <a:spAutoFit/>
          </a:bodyPr>
          <a:lstStyle/>
          <a:p>
            <a:pPr algn="ctr" eaLnBrk="0" hangingPunct="0"/>
            <a:r>
              <a:rPr lang="en-US" sz="1400" b="1"/>
              <a:t>En los niveles de producción superiores a </a:t>
            </a:r>
            <a:r>
              <a:rPr lang="en-US" sz="1400" b="1" i="1"/>
              <a:t>Q</a:t>
            </a:r>
            <a:r>
              <a:rPr lang="en-US" sz="1400" b="1" i="1" baseline="-25000"/>
              <a:t>1</a:t>
            </a:r>
            <a:r>
              <a:rPr lang="en-US" sz="1400" b="1"/>
              <a:t> , las curvas de ingreso medio y marginal correspondientes son las originales.</a:t>
            </a:r>
          </a:p>
        </p:txBody>
      </p:sp>
      <p:sp>
        <p:nvSpPr>
          <p:cNvPr id="274435" name="Rectangle 3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4438" name="Rectangle 6"/>
          <p:cNvSpPr>
            <a:spLocks noChangeArrowheads="1"/>
          </p:cNvSpPr>
          <p:nvPr/>
        </p:nvSpPr>
        <p:spPr bwMode="auto">
          <a:xfrm>
            <a:off x="1238250" y="1593850"/>
            <a:ext cx="79057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um/ud</a:t>
            </a:r>
          </a:p>
        </p:txBody>
      </p:sp>
      <p:sp>
        <p:nvSpPr>
          <p:cNvPr id="274443" name="Rectangle 11"/>
          <p:cNvSpPr>
            <a:spLocks noChangeArrowheads="1"/>
          </p:cNvSpPr>
          <p:nvPr/>
        </p:nvSpPr>
        <p:spPr bwMode="auto">
          <a:xfrm>
            <a:off x="7861300" y="5984875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grpSp>
        <p:nvGrpSpPr>
          <p:cNvPr id="2" name="Group 58"/>
          <p:cNvGrpSpPr>
            <a:grpSpLocks/>
          </p:cNvGrpSpPr>
          <p:nvPr/>
        </p:nvGrpSpPr>
        <p:grpSpPr bwMode="auto">
          <a:xfrm>
            <a:off x="1290638" y="3198813"/>
            <a:ext cx="5294312" cy="3090862"/>
            <a:chOff x="813" y="2013"/>
            <a:chExt cx="3335" cy="1947"/>
          </a:xfrm>
        </p:grpSpPr>
        <p:sp>
          <p:nvSpPr>
            <p:cNvPr id="274461" name="Oval 29"/>
            <p:cNvSpPr>
              <a:spLocks noChangeArrowheads="1"/>
            </p:cNvSpPr>
            <p:nvPr/>
          </p:nvSpPr>
          <p:spPr bwMode="auto">
            <a:xfrm>
              <a:off x="3984" y="21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74462" name="Rectangle 30"/>
            <p:cNvSpPr>
              <a:spLocks noChangeArrowheads="1"/>
            </p:cNvSpPr>
            <p:nvPr/>
          </p:nvSpPr>
          <p:spPr bwMode="auto">
            <a:xfrm>
              <a:off x="813" y="2013"/>
              <a:ext cx="518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 dirty="0" smtClean="0"/>
                <a:t>       P</a:t>
              </a:r>
              <a:r>
                <a:rPr lang="en-US" sz="1600" b="1" i="1" baseline="-25000" dirty="0" smtClean="0"/>
                <a:t>C</a:t>
              </a:r>
              <a:endParaRPr lang="en-US" sz="1600" b="1" i="1" baseline="-25000" dirty="0"/>
            </a:p>
          </p:txBody>
        </p:sp>
        <p:sp>
          <p:nvSpPr>
            <p:cNvPr id="274463" name="Line 31"/>
            <p:cNvSpPr>
              <a:spLocks noChangeShapeType="1"/>
            </p:cNvSpPr>
            <p:nvPr/>
          </p:nvSpPr>
          <p:spPr bwMode="auto">
            <a:xfrm>
              <a:off x="4032" y="2169"/>
              <a:ext cx="0" cy="16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74464" name="Rectangle 32"/>
            <p:cNvSpPr>
              <a:spLocks noChangeArrowheads="1"/>
            </p:cNvSpPr>
            <p:nvPr/>
          </p:nvSpPr>
          <p:spPr bwMode="auto">
            <a:xfrm>
              <a:off x="3885" y="3750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c</a:t>
              </a:r>
            </a:p>
          </p:txBody>
        </p:sp>
        <p:sp>
          <p:nvSpPr>
            <p:cNvPr id="274465" name="Line 33"/>
            <p:cNvSpPr>
              <a:spLocks noChangeShapeType="1"/>
            </p:cNvSpPr>
            <p:nvPr/>
          </p:nvSpPr>
          <p:spPr bwMode="auto">
            <a:xfrm flipH="1">
              <a:off x="1385" y="2160"/>
              <a:ext cx="255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3" name="Group 60"/>
          <p:cNvGrpSpPr>
            <a:grpSpLocks/>
          </p:cNvGrpSpPr>
          <p:nvPr/>
        </p:nvGrpSpPr>
        <p:grpSpPr bwMode="auto">
          <a:xfrm>
            <a:off x="1824038" y="4567238"/>
            <a:ext cx="3751262" cy="309562"/>
            <a:chOff x="1149" y="2877"/>
            <a:chExt cx="2363" cy="195"/>
          </a:xfrm>
        </p:grpSpPr>
        <p:sp>
          <p:nvSpPr>
            <p:cNvPr id="274474" name="Line 42"/>
            <p:cNvSpPr>
              <a:spLocks noChangeShapeType="1"/>
            </p:cNvSpPr>
            <p:nvPr/>
          </p:nvSpPr>
          <p:spPr bwMode="auto">
            <a:xfrm flipH="1">
              <a:off x="1385" y="3072"/>
              <a:ext cx="2127" cy="0"/>
            </a:xfrm>
            <a:prstGeom prst="line">
              <a:avLst/>
            </a:prstGeom>
            <a:noFill/>
            <a:ln w="25400">
              <a:noFill/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74475" name="Rectangle 43"/>
            <p:cNvSpPr>
              <a:spLocks noChangeArrowheads="1"/>
            </p:cNvSpPr>
            <p:nvPr/>
          </p:nvSpPr>
          <p:spPr bwMode="auto">
            <a:xfrm>
              <a:off x="1149" y="2877"/>
              <a:ext cx="114" cy="16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1600" b="1" i="1" baseline="-25000">
                <a:solidFill>
                  <a:srgbClr val="FF3300"/>
                </a:solidFill>
              </a:endParaRPr>
            </a:p>
          </p:txBody>
        </p:sp>
      </p:grpSp>
      <p:sp>
        <p:nvSpPr>
          <p:cNvPr id="274500" name="Text Box 68"/>
          <p:cNvSpPr txBox="1">
            <a:spLocks noGrp="1" noChangeArrowheads="1"/>
          </p:cNvSpPr>
          <p:nvPr>
            <p:ph type="title"/>
          </p:nvPr>
        </p:nvSpPr>
        <p:spPr>
          <a:xfrm>
            <a:off x="1390650" y="6151563"/>
            <a:ext cx="8229600" cy="515937"/>
          </a:xfrm>
          <a:noFill/>
          <a:ln/>
        </p:spPr>
        <p:txBody>
          <a:bodyPr lIns="90488" tIns="44450" rIns="90488" bIns="44450" anchor="b"/>
          <a:lstStyle/>
          <a:p>
            <a:pPr algn="l">
              <a:spcBef>
                <a:spcPct val="50000"/>
              </a:spcBef>
            </a:pPr>
            <a:r>
              <a:rPr lang="es-ES" sz="2000" i="1" dirty="0" smtClean="0"/>
              <a:t>Figura 12. </a:t>
            </a:r>
            <a:r>
              <a:rPr lang="es-ES" sz="2000" dirty="0"/>
              <a:t>La regulación de los </a:t>
            </a:r>
            <a:r>
              <a:rPr lang="es-ES" sz="2000" dirty="0" smtClean="0"/>
              <a:t>precios en el monopolio</a:t>
            </a:r>
            <a:r>
              <a:rPr lang="es-ES" sz="2400" dirty="0" smtClean="0"/>
              <a:t>.</a:t>
            </a:r>
            <a:endParaRPr lang="es-ES" sz="2400" dirty="0"/>
          </a:p>
        </p:txBody>
      </p:sp>
      <p:sp>
        <p:nvSpPr>
          <p:cNvPr id="274501" name="Line 69"/>
          <p:cNvSpPr>
            <a:spLocks noChangeShapeType="1"/>
          </p:cNvSpPr>
          <p:nvPr/>
        </p:nvSpPr>
        <p:spPr bwMode="auto">
          <a:xfrm>
            <a:off x="5473700" y="2717800"/>
            <a:ext cx="25400" cy="2951163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274502" name="Line 70"/>
          <p:cNvSpPr>
            <a:spLocks noChangeShapeType="1"/>
          </p:cNvSpPr>
          <p:nvPr/>
        </p:nvSpPr>
        <p:spPr bwMode="auto">
          <a:xfrm>
            <a:off x="5499100" y="5695950"/>
            <a:ext cx="196850" cy="300038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274503" name="Text Box 71"/>
          <p:cNvSpPr txBox="1">
            <a:spLocks noChangeArrowheads="1"/>
          </p:cNvSpPr>
          <p:nvPr/>
        </p:nvSpPr>
        <p:spPr bwMode="auto">
          <a:xfrm>
            <a:off x="5668963" y="4433888"/>
            <a:ext cx="3111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/>
              <a:t>1</a:t>
            </a:r>
          </a:p>
        </p:txBody>
      </p:sp>
      <p:sp>
        <p:nvSpPr>
          <p:cNvPr id="47" name="Rectangle 2"/>
          <p:cNvSpPr txBox="1">
            <a:spLocks noChangeArrowheads="1"/>
          </p:cNvSpPr>
          <p:nvPr/>
        </p:nvSpPr>
        <p:spPr bwMode="auto">
          <a:xfrm>
            <a:off x="514350" y="-180975"/>
            <a:ext cx="82296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3. Los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costes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sociales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del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poder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monopolio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y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su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regulación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69343" y="2086155"/>
            <a:ext cx="480205" cy="480205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447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4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448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4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77878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274478" grpId="0" animBg="1" autoUpdateAnimBg="0"/>
      <p:bldP spid="274483" grpId="0" animBg="1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Line 2"/>
          <p:cNvSpPr>
            <a:spLocks noChangeShapeType="1"/>
          </p:cNvSpPr>
          <p:nvPr/>
        </p:nvSpPr>
        <p:spPr bwMode="auto">
          <a:xfrm>
            <a:off x="4446588" y="1855788"/>
            <a:ext cx="3605212" cy="29194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795" name="Rectangle 3"/>
          <p:cNvSpPr>
            <a:spLocks noChangeArrowheads="1"/>
          </p:cNvSpPr>
          <p:nvPr/>
        </p:nvSpPr>
        <p:spPr bwMode="auto">
          <a:xfrm>
            <a:off x="7920038" y="4719638"/>
            <a:ext cx="561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IMe</a:t>
            </a:r>
          </a:p>
        </p:txBody>
      </p:sp>
      <p:sp>
        <p:nvSpPr>
          <p:cNvPr id="417796" name="Line 4"/>
          <p:cNvSpPr>
            <a:spLocks noChangeShapeType="1"/>
          </p:cNvSpPr>
          <p:nvPr/>
        </p:nvSpPr>
        <p:spPr bwMode="auto">
          <a:xfrm>
            <a:off x="3151188" y="2008188"/>
            <a:ext cx="2538412" cy="3986212"/>
          </a:xfrm>
          <a:prstGeom prst="line">
            <a:avLst/>
          </a:prstGeom>
          <a:noFill/>
          <a:ln w="50800">
            <a:solidFill>
              <a:srgbClr val="99CC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797" name="Rectangle 5"/>
          <p:cNvSpPr>
            <a:spLocks noChangeArrowheads="1"/>
          </p:cNvSpPr>
          <p:nvPr/>
        </p:nvSpPr>
        <p:spPr bwMode="auto">
          <a:xfrm>
            <a:off x="2681288" y="1689100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IM</a:t>
            </a:r>
          </a:p>
        </p:txBody>
      </p:sp>
      <p:sp>
        <p:nvSpPr>
          <p:cNvPr id="417798" name="Freeform 6"/>
          <p:cNvSpPr>
            <a:spLocks/>
          </p:cNvSpPr>
          <p:nvPr/>
        </p:nvSpPr>
        <p:spPr bwMode="auto">
          <a:xfrm>
            <a:off x="4687888" y="2595563"/>
            <a:ext cx="2097087" cy="2867025"/>
          </a:xfrm>
          <a:custGeom>
            <a:avLst/>
            <a:gdLst/>
            <a:ahLst/>
            <a:cxnLst>
              <a:cxn ang="0">
                <a:pos x="0" y="1805"/>
              </a:cxn>
              <a:cxn ang="0">
                <a:pos x="48" y="1755"/>
              </a:cxn>
              <a:cxn ang="0">
                <a:pos x="117" y="1695"/>
              </a:cxn>
              <a:cxn ang="0">
                <a:pos x="192" y="1623"/>
              </a:cxn>
              <a:cxn ang="0">
                <a:pos x="281" y="1541"/>
              </a:cxn>
              <a:cxn ang="0">
                <a:pos x="465" y="1365"/>
              </a:cxn>
              <a:cxn ang="0">
                <a:pos x="547" y="1277"/>
              </a:cxn>
              <a:cxn ang="0">
                <a:pos x="623" y="1194"/>
              </a:cxn>
              <a:cxn ang="0">
                <a:pos x="759" y="1029"/>
              </a:cxn>
              <a:cxn ang="0">
                <a:pos x="882" y="864"/>
              </a:cxn>
              <a:cxn ang="0">
                <a:pos x="992" y="699"/>
              </a:cxn>
              <a:cxn ang="0">
                <a:pos x="1088" y="539"/>
              </a:cxn>
              <a:cxn ang="0">
                <a:pos x="1170" y="385"/>
              </a:cxn>
              <a:cxn ang="0">
                <a:pos x="1231" y="236"/>
              </a:cxn>
              <a:cxn ang="0">
                <a:pos x="1258" y="165"/>
              </a:cxn>
              <a:cxn ang="0">
                <a:pos x="1279" y="104"/>
              </a:cxn>
              <a:cxn ang="0">
                <a:pos x="1299" y="49"/>
              </a:cxn>
              <a:cxn ang="0">
                <a:pos x="1320" y="0"/>
              </a:cxn>
            </a:cxnLst>
            <a:rect l="0" t="0" r="r" b="b"/>
            <a:pathLst>
              <a:path w="1321" h="1806">
                <a:moveTo>
                  <a:pt x="0" y="1805"/>
                </a:moveTo>
                <a:lnTo>
                  <a:pt x="48" y="1755"/>
                </a:lnTo>
                <a:lnTo>
                  <a:pt x="117" y="1695"/>
                </a:lnTo>
                <a:lnTo>
                  <a:pt x="192" y="1623"/>
                </a:lnTo>
                <a:lnTo>
                  <a:pt x="281" y="1541"/>
                </a:lnTo>
                <a:lnTo>
                  <a:pt x="465" y="1365"/>
                </a:lnTo>
                <a:lnTo>
                  <a:pt x="547" y="1277"/>
                </a:lnTo>
                <a:lnTo>
                  <a:pt x="623" y="1194"/>
                </a:lnTo>
                <a:lnTo>
                  <a:pt x="759" y="1029"/>
                </a:lnTo>
                <a:lnTo>
                  <a:pt x="882" y="864"/>
                </a:lnTo>
                <a:lnTo>
                  <a:pt x="992" y="699"/>
                </a:lnTo>
                <a:lnTo>
                  <a:pt x="1088" y="539"/>
                </a:lnTo>
                <a:lnTo>
                  <a:pt x="1170" y="385"/>
                </a:lnTo>
                <a:lnTo>
                  <a:pt x="1231" y="236"/>
                </a:lnTo>
                <a:lnTo>
                  <a:pt x="1258" y="165"/>
                </a:lnTo>
                <a:lnTo>
                  <a:pt x="1279" y="104"/>
                </a:lnTo>
                <a:lnTo>
                  <a:pt x="1299" y="49"/>
                </a:lnTo>
                <a:lnTo>
                  <a:pt x="1320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17799" name="Rectangle 7"/>
          <p:cNvSpPr>
            <a:spLocks noChangeArrowheads="1"/>
          </p:cNvSpPr>
          <p:nvPr/>
        </p:nvSpPr>
        <p:spPr bwMode="auto">
          <a:xfrm>
            <a:off x="6472238" y="2128838"/>
            <a:ext cx="5365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</a:t>
            </a:r>
          </a:p>
        </p:txBody>
      </p:sp>
      <p:sp>
        <p:nvSpPr>
          <p:cNvPr id="417800" name="Oval 8"/>
          <p:cNvSpPr>
            <a:spLocks noChangeArrowheads="1"/>
          </p:cNvSpPr>
          <p:nvPr/>
        </p:nvSpPr>
        <p:spPr bwMode="auto">
          <a:xfrm>
            <a:off x="5029200" y="5029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01" name="Line 9"/>
          <p:cNvSpPr>
            <a:spLocks noChangeShapeType="1"/>
          </p:cNvSpPr>
          <p:nvPr/>
        </p:nvSpPr>
        <p:spPr bwMode="auto">
          <a:xfrm>
            <a:off x="5105400" y="2452688"/>
            <a:ext cx="0" cy="3554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02" name="Oval 10"/>
          <p:cNvSpPr>
            <a:spLocks noChangeArrowheads="1"/>
          </p:cNvSpPr>
          <p:nvPr/>
        </p:nvSpPr>
        <p:spPr bwMode="auto">
          <a:xfrm>
            <a:off x="5029200" y="22860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03" name="Line 11"/>
          <p:cNvSpPr>
            <a:spLocks noChangeShapeType="1"/>
          </p:cNvSpPr>
          <p:nvPr/>
        </p:nvSpPr>
        <p:spPr bwMode="auto">
          <a:xfrm flipH="1">
            <a:off x="2198688" y="2362200"/>
            <a:ext cx="29194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04" name="Rectangle 12"/>
          <p:cNvSpPr>
            <a:spLocks noChangeArrowheads="1"/>
          </p:cNvSpPr>
          <p:nvPr/>
        </p:nvSpPr>
        <p:spPr bwMode="auto">
          <a:xfrm>
            <a:off x="1747838" y="2178050"/>
            <a:ext cx="43973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P</a:t>
            </a:r>
            <a:r>
              <a:rPr lang="en-US" sz="1600" b="1" i="1" baseline="-25000"/>
              <a:t>m</a:t>
            </a:r>
          </a:p>
        </p:txBody>
      </p:sp>
      <p:sp>
        <p:nvSpPr>
          <p:cNvPr id="417805" name="Rectangle 13"/>
          <p:cNvSpPr>
            <a:spLocks noChangeArrowheads="1"/>
          </p:cNvSpPr>
          <p:nvPr/>
        </p:nvSpPr>
        <p:spPr bwMode="auto">
          <a:xfrm>
            <a:off x="4872038" y="5953125"/>
            <a:ext cx="46355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m</a:t>
            </a:r>
          </a:p>
        </p:txBody>
      </p:sp>
      <p:sp>
        <p:nvSpPr>
          <p:cNvPr id="417806" name="Freeform 14"/>
          <p:cNvSpPr>
            <a:spLocks/>
          </p:cNvSpPr>
          <p:nvPr/>
        </p:nvSpPr>
        <p:spPr bwMode="auto">
          <a:xfrm>
            <a:off x="2743200" y="3960813"/>
            <a:ext cx="5305425" cy="949325"/>
          </a:xfrm>
          <a:custGeom>
            <a:avLst/>
            <a:gdLst/>
            <a:ahLst/>
            <a:cxnLst>
              <a:cxn ang="0">
                <a:pos x="0" y="129"/>
              </a:cxn>
              <a:cxn ang="0">
                <a:pos x="64" y="159"/>
              </a:cxn>
              <a:cxn ang="0">
                <a:pos x="154" y="199"/>
              </a:cxn>
              <a:cxn ang="0">
                <a:pos x="251" y="244"/>
              </a:cxn>
              <a:cxn ang="0">
                <a:pos x="364" y="293"/>
              </a:cxn>
              <a:cxn ang="0">
                <a:pos x="486" y="343"/>
              </a:cxn>
              <a:cxn ang="0">
                <a:pos x="608" y="393"/>
              </a:cxn>
              <a:cxn ang="0">
                <a:pos x="729" y="438"/>
              </a:cxn>
              <a:cxn ang="0">
                <a:pos x="843" y="473"/>
              </a:cxn>
              <a:cxn ang="0">
                <a:pos x="1054" y="527"/>
              </a:cxn>
              <a:cxn ang="0">
                <a:pos x="1265" y="572"/>
              </a:cxn>
              <a:cxn ang="0">
                <a:pos x="1370" y="587"/>
              </a:cxn>
              <a:cxn ang="0">
                <a:pos x="1484" y="597"/>
              </a:cxn>
              <a:cxn ang="0">
                <a:pos x="1589" y="597"/>
              </a:cxn>
              <a:cxn ang="0">
                <a:pos x="1703" y="592"/>
              </a:cxn>
              <a:cxn ang="0">
                <a:pos x="1816" y="582"/>
              </a:cxn>
              <a:cxn ang="0">
                <a:pos x="1938" y="557"/>
              </a:cxn>
              <a:cxn ang="0">
                <a:pos x="2060" y="532"/>
              </a:cxn>
              <a:cxn ang="0">
                <a:pos x="2181" y="497"/>
              </a:cxn>
              <a:cxn ang="0">
                <a:pos x="2425" y="423"/>
              </a:cxn>
              <a:cxn ang="0">
                <a:pos x="2538" y="383"/>
              </a:cxn>
              <a:cxn ang="0">
                <a:pos x="2644" y="343"/>
              </a:cxn>
              <a:cxn ang="0">
                <a:pos x="2749" y="303"/>
              </a:cxn>
              <a:cxn ang="0">
                <a:pos x="2846" y="258"/>
              </a:cxn>
              <a:cxn ang="0">
                <a:pos x="3041" y="164"/>
              </a:cxn>
              <a:cxn ang="0">
                <a:pos x="3130" y="114"/>
              </a:cxn>
              <a:cxn ang="0">
                <a:pos x="3211" y="69"/>
              </a:cxn>
              <a:cxn ang="0">
                <a:pos x="3284" y="29"/>
              </a:cxn>
              <a:cxn ang="0">
                <a:pos x="3341" y="0"/>
              </a:cxn>
            </a:cxnLst>
            <a:rect l="0" t="0" r="r" b="b"/>
            <a:pathLst>
              <a:path w="3342" h="598">
                <a:moveTo>
                  <a:pt x="0" y="129"/>
                </a:moveTo>
                <a:lnTo>
                  <a:pt x="64" y="159"/>
                </a:lnTo>
                <a:lnTo>
                  <a:pt x="154" y="199"/>
                </a:lnTo>
                <a:lnTo>
                  <a:pt x="251" y="244"/>
                </a:lnTo>
                <a:lnTo>
                  <a:pt x="364" y="293"/>
                </a:lnTo>
                <a:lnTo>
                  <a:pt x="486" y="343"/>
                </a:lnTo>
                <a:lnTo>
                  <a:pt x="608" y="393"/>
                </a:lnTo>
                <a:lnTo>
                  <a:pt x="729" y="438"/>
                </a:lnTo>
                <a:lnTo>
                  <a:pt x="843" y="473"/>
                </a:lnTo>
                <a:lnTo>
                  <a:pt x="1054" y="527"/>
                </a:lnTo>
                <a:lnTo>
                  <a:pt x="1265" y="572"/>
                </a:lnTo>
                <a:lnTo>
                  <a:pt x="1370" y="587"/>
                </a:lnTo>
                <a:lnTo>
                  <a:pt x="1484" y="597"/>
                </a:lnTo>
                <a:lnTo>
                  <a:pt x="1589" y="597"/>
                </a:lnTo>
                <a:lnTo>
                  <a:pt x="1703" y="592"/>
                </a:lnTo>
                <a:lnTo>
                  <a:pt x="1816" y="582"/>
                </a:lnTo>
                <a:lnTo>
                  <a:pt x="1938" y="557"/>
                </a:lnTo>
                <a:lnTo>
                  <a:pt x="2060" y="532"/>
                </a:lnTo>
                <a:lnTo>
                  <a:pt x="2181" y="497"/>
                </a:lnTo>
                <a:lnTo>
                  <a:pt x="2425" y="423"/>
                </a:lnTo>
                <a:lnTo>
                  <a:pt x="2538" y="383"/>
                </a:lnTo>
                <a:lnTo>
                  <a:pt x="2644" y="343"/>
                </a:lnTo>
                <a:lnTo>
                  <a:pt x="2749" y="303"/>
                </a:lnTo>
                <a:lnTo>
                  <a:pt x="2846" y="258"/>
                </a:lnTo>
                <a:lnTo>
                  <a:pt x="3041" y="164"/>
                </a:lnTo>
                <a:lnTo>
                  <a:pt x="3130" y="114"/>
                </a:lnTo>
                <a:lnTo>
                  <a:pt x="3211" y="69"/>
                </a:lnTo>
                <a:lnTo>
                  <a:pt x="3284" y="29"/>
                </a:lnTo>
                <a:lnTo>
                  <a:pt x="3341" y="0"/>
                </a:lnTo>
              </a:path>
            </a:pathLst>
          </a:custGeom>
          <a:noFill/>
          <a:ln w="50800" cap="rnd" cmpd="sng">
            <a:solidFill>
              <a:srgbClr val="CC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17807" name="Rectangle 15"/>
          <p:cNvSpPr>
            <a:spLocks noChangeArrowheads="1"/>
          </p:cNvSpPr>
          <p:nvPr/>
        </p:nvSpPr>
        <p:spPr bwMode="auto">
          <a:xfrm>
            <a:off x="7920038" y="3500438"/>
            <a:ext cx="75882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CMe</a:t>
            </a:r>
          </a:p>
        </p:txBody>
      </p:sp>
      <p:sp>
        <p:nvSpPr>
          <p:cNvPr id="417808" name="Line 16"/>
          <p:cNvSpPr>
            <a:spLocks noChangeShapeType="1"/>
          </p:cNvSpPr>
          <p:nvPr/>
        </p:nvSpPr>
        <p:spPr bwMode="auto">
          <a:xfrm flipH="1">
            <a:off x="2198688" y="2667000"/>
            <a:ext cx="3224212" cy="0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09" name="Rectangle 17"/>
          <p:cNvSpPr>
            <a:spLocks noChangeArrowheads="1"/>
          </p:cNvSpPr>
          <p:nvPr/>
        </p:nvSpPr>
        <p:spPr bwMode="auto">
          <a:xfrm>
            <a:off x="1747838" y="2559050"/>
            <a:ext cx="3937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P</a:t>
            </a:r>
            <a:r>
              <a:rPr lang="en-US" sz="1600" b="1" i="1" baseline="-25000"/>
              <a:t>1</a:t>
            </a:r>
          </a:p>
        </p:txBody>
      </p:sp>
      <p:sp>
        <p:nvSpPr>
          <p:cNvPr id="417810" name="Oval 18"/>
          <p:cNvSpPr>
            <a:spLocks noChangeArrowheads="1"/>
          </p:cNvSpPr>
          <p:nvPr/>
        </p:nvSpPr>
        <p:spPr bwMode="auto">
          <a:xfrm>
            <a:off x="5410200" y="25908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11" name="Line 19"/>
          <p:cNvSpPr>
            <a:spLocks noChangeShapeType="1"/>
          </p:cNvSpPr>
          <p:nvPr/>
        </p:nvSpPr>
        <p:spPr bwMode="auto">
          <a:xfrm>
            <a:off x="5486400" y="2757488"/>
            <a:ext cx="0" cy="3249612"/>
          </a:xfrm>
          <a:prstGeom prst="line">
            <a:avLst/>
          </a:prstGeom>
          <a:noFill/>
          <a:ln w="254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12" name="Rectangle 20"/>
          <p:cNvSpPr>
            <a:spLocks noChangeArrowheads="1"/>
          </p:cNvSpPr>
          <p:nvPr/>
        </p:nvSpPr>
        <p:spPr bwMode="auto">
          <a:xfrm>
            <a:off x="5253038" y="5953125"/>
            <a:ext cx="41751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1</a:t>
            </a:r>
          </a:p>
        </p:txBody>
      </p:sp>
      <p:sp>
        <p:nvSpPr>
          <p:cNvPr id="417813" name="Rectangle 21"/>
          <p:cNvSpPr>
            <a:spLocks noChangeArrowheads="1"/>
          </p:cNvSpPr>
          <p:nvPr/>
        </p:nvSpPr>
        <p:spPr bwMode="auto">
          <a:xfrm>
            <a:off x="5654675" y="860425"/>
            <a:ext cx="2989263" cy="1079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/>
              <a:t>Curva de ingreso marginal</a:t>
            </a:r>
          </a:p>
          <a:p>
            <a:pPr algn="ctr" eaLnBrk="0" hangingPunct="0"/>
            <a:r>
              <a:rPr lang="en-US" sz="1600" b="1"/>
              <a:t>cuando se regula</a:t>
            </a:r>
          </a:p>
          <a:p>
            <a:pPr algn="ctr" eaLnBrk="0" hangingPunct="0"/>
            <a:r>
              <a:rPr lang="en-US" sz="1600" b="1"/>
              <a:t>el precio para que no sea</a:t>
            </a:r>
          </a:p>
          <a:p>
            <a:pPr algn="ctr" eaLnBrk="0" hangingPunct="0"/>
            <a:r>
              <a:rPr lang="en-US" sz="1600" b="1"/>
              <a:t> superior a </a:t>
            </a:r>
            <a:r>
              <a:rPr lang="en-US" sz="1600" b="1" i="1"/>
              <a:t>P</a:t>
            </a:r>
            <a:r>
              <a:rPr lang="en-US" sz="1600" b="1" i="1" baseline="-25000"/>
              <a:t>1 </a:t>
            </a:r>
            <a:r>
              <a:rPr lang="en-US" sz="1600" b="1" i="1"/>
              <a:t>(línea morada).</a:t>
            </a:r>
          </a:p>
        </p:txBody>
      </p:sp>
      <p:sp>
        <p:nvSpPr>
          <p:cNvPr id="417814" name="Freeform 22"/>
          <p:cNvSpPr>
            <a:spLocks/>
          </p:cNvSpPr>
          <p:nvPr/>
        </p:nvSpPr>
        <p:spPr bwMode="auto">
          <a:xfrm>
            <a:off x="4575175" y="1601788"/>
            <a:ext cx="1066800" cy="992187"/>
          </a:xfrm>
          <a:custGeom>
            <a:avLst/>
            <a:gdLst/>
            <a:ahLst/>
            <a:cxnLst>
              <a:cxn ang="0">
                <a:pos x="671" y="0"/>
              </a:cxn>
              <a:cxn ang="0">
                <a:pos x="563" y="34"/>
              </a:cxn>
              <a:cxn ang="0">
                <a:pos x="512" y="52"/>
              </a:cxn>
              <a:cxn ang="0">
                <a:pos x="461" y="73"/>
              </a:cxn>
              <a:cxn ang="0">
                <a:pos x="409" y="96"/>
              </a:cxn>
              <a:cxn ang="0">
                <a:pos x="364" y="122"/>
              </a:cxn>
              <a:cxn ang="0">
                <a:pos x="319" y="154"/>
              </a:cxn>
              <a:cxn ang="0">
                <a:pos x="273" y="190"/>
              </a:cxn>
              <a:cxn ang="0">
                <a:pos x="233" y="232"/>
              </a:cxn>
              <a:cxn ang="0">
                <a:pos x="193" y="279"/>
              </a:cxn>
              <a:cxn ang="0">
                <a:pos x="159" y="331"/>
              </a:cxn>
              <a:cxn ang="0">
                <a:pos x="125" y="384"/>
              </a:cxn>
              <a:cxn ang="0">
                <a:pos x="91" y="441"/>
              </a:cxn>
              <a:cxn ang="0">
                <a:pos x="63" y="501"/>
              </a:cxn>
              <a:cxn ang="0">
                <a:pos x="0" y="624"/>
              </a:cxn>
            </a:cxnLst>
            <a:rect l="0" t="0" r="r" b="b"/>
            <a:pathLst>
              <a:path w="672" h="625">
                <a:moveTo>
                  <a:pt x="671" y="0"/>
                </a:moveTo>
                <a:lnTo>
                  <a:pt x="563" y="34"/>
                </a:lnTo>
                <a:lnTo>
                  <a:pt x="512" y="52"/>
                </a:lnTo>
                <a:lnTo>
                  <a:pt x="461" y="73"/>
                </a:lnTo>
                <a:lnTo>
                  <a:pt x="409" y="96"/>
                </a:lnTo>
                <a:lnTo>
                  <a:pt x="364" y="122"/>
                </a:lnTo>
                <a:lnTo>
                  <a:pt x="319" y="154"/>
                </a:lnTo>
                <a:lnTo>
                  <a:pt x="273" y="190"/>
                </a:lnTo>
                <a:lnTo>
                  <a:pt x="233" y="232"/>
                </a:lnTo>
                <a:lnTo>
                  <a:pt x="193" y="279"/>
                </a:lnTo>
                <a:lnTo>
                  <a:pt x="159" y="331"/>
                </a:lnTo>
                <a:lnTo>
                  <a:pt x="125" y="384"/>
                </a:lnTo>
                <a:lnTo>
                  <a:pt x="91" y="441"/>
                </a:lnTo>
                <a:lnTo>
                  <a:pt x="63" y="501"/>
                </a:lnTo>
                <a:lnTo>
                  <a:pt x="0" y="624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17815" name="Freeform 23"/>
          <p:cNvSpPr>
            <a:spLocks/>
          </p:cNvSpPr>
          <p:nvPr/>
        </p:nvSpPr>
        <p:spPr bwMode="auto">
          <a:xfrm>
            <a:off x="5561013" y="2135188"/>
            <a:ext cx="614362" cy="1144587"/>
          </a:xfrm>
          <a:custGeom>
            <a:avLst/>
            <a:gdLst/>
            <a:ahLst/>
            <a:cxnLst>
              <a:cxn ang="0">
                <a:pos x="324" y="0"/>
              </a:cxn>
              <a:cxn ang="0">
                <a:pos x="349" y="43"/>
              </a:cxn>
              <a:cxn ang="0">
                <a:pos x="367" y="86"/>
              </a:cxn>
              <a:cxn ang="0">
                <a:pos x="380" y="135"/>
              </a:cxn>
              <a:cxn ang="0">
                <a:pos x="386" y="188"/>
              </a:cxn>
              <a:cxn ang="0">
                <a:pos x="386" y="251"/>
              </a:cxn>
              <a:cxn ang="0">
                <a:pos x="380" y="317"/>
              </a:cxn>
              <a:cxn ang="0">
                <a:pos x="361" y="386"/>
              </a:cxn>
              <a:cxn ang="0">
                <a:pos x="324" y="452"/>
              </a:cxn>
              <a:cxn ang="0">
                <a:pos x="262" y="518"/>
              </a:cxn>
              <a:cxn ang="0">
                <a:pos x="187" y="588"/>
              </a:cxn>
              <a:cxn ang="0">
                <a:pos x="94" y="654"/>
              </a:cxn>
              <a:cxn ang="0">
                <a:pos x="0" y="720"/>
              </a:cxn>
            </a:cxnLst>
            <a:rect l="0" t="0" r="r" b="b"/>
            <a:pathLst>
              <a:path w="387" h="721">
                <a:moveTo>
                  <a:pt x="324" y="0"/>
                </a:moveTo>
                <a:lnTo>
                  <a:pt x="349" y="43"/>
                </a:lnTo>
                <a:lnTo>
                  <a:pt x="367" y="86"/>
                </a:lnTo>
                <a:lnTo>
                  <a:pt x="380" y="135"/>
                </a:lnTo>
                <a:lnTo>
                  <a:pt x="386" y="188"/>
                </a:lnTo>
                <a:lnTo>
                  <a:pt x="386" y="251"/>
                </a:lnTo>
                <a:lnTo>
                  <a:pt x="380" y="317"/>
                </a:lnTo>
                <a:lnTo>
                  <a:pt x="361" y="386"/>
                </a:lnTo>
                <a:lnTo>
                  <a:pt x="324" y="452"/>
                </a:lnTo>
                <a:lnTo>
                  <a:pt x="262" y="518"/>
                </a:lnTo>
                <a:lnTo>
                  <a:pt x="187" y="588"/>
                </a:lnTo>
                <a:lnTo>
                  <a:pt x="94" y="654"/>
                </a:lnTo>
                <a:lnTo>
                  <a:pt x="0" y="720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17816" name="Oval 24"/>
          <p:cNvSpPr>
            <a:spLocks noChangeArrowheads="1"/>
          </p:cNvSpPr>
          <p:nvPr/>
        </p:nvSpPr>
        <p:spPr bwMode="auto">
          <a:xfrm>
            <a:off x="5426075" y="4619625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17" name="Line 25"/>
          <p:cNvSpPr>
            <a:spLocks noChangeShapeType="1"/>
          </p:cNvSpPr>
          <p:nvPr/>
        </p:nvSpPr>
        <p:spPr bwMode="auto">
          <a:xfrm>
            <a:off x="2203450" y="6007100"/>
            <a:ext cx="6054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18" name="Line 26"/>
          <p:cNvSpPr>
            <a:spLocks noChangeShapeType="1"/>
          </p:cNvSpPr>
          <p:nvPr/>
        </p:nvSpPr>
        <p:spPr bwMode="auto">
          <a:xfrm>
            <a:off x="2209800" y="175101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21" name="Rectangle 29"/>
          <p:cNvSpPr>
            <a:spLocks noChangeArrowheads="1"/>
          </p:cNvSpPr>
          <p:nvPr/>
        </p:nvSpPr>
        <p:spPr bwMode="auto">
          <a:xfrm>
            <a:off x="161925" y="5087938"/>
            <a:ext cx="4191000" cy="99942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18000" tIns="7200" rIns="18000" bIns="7200">
            <a:spAutoFit/>
          </a:bodyPr>
          <a:lstStyle/>
          <a:p>
            <a:pPr eaLnBrk="0" hangingPunct="0"/>
            <a:r>
              <a:rPr lang="en-US" sz="1600" b="1" dirty="0"/>
              <a:t>Si se reduce el </a:t>
            </a:r>
            <a:r>
              <a:rPr lang="en-US" sz="1600" b="1" dirty="0" err="1"/>
              <a:t>precio</a:t>
            </a:r>
            <a:r>
              <a:rPr lang="en-US" sz="1600" b="1" dirty="0"/>
              <a:t> a </a:t>
            </a:r>
            <a:r>
              <a:rPr lang="en-US" sz="1600" b="1" i="1" dirty="0"/>
              <a:t>P</a:t>
            </a:r>
            <a:r>
              <a:rPr lang="en-US" sz="1600" b="1" i="1" baseline="-25000" dirty="0"/>
              <a:t>C </a:t>
            </a:r>
            <a:r>
              <a:rPr lang="en-US" sz="1600" b="1" i="1" dirty="0"/>
              <a:t>,</a:t>
            </a:r>
            <a:r>
              <a:rPr lang="en-US" sz="1600" b="1" dirty="0"/>
              <a:t> la </a:t>
            </a:r>
            <a:r>
              <a:rPr lang="en-US" sz="1600" b="1" dirty="0" err="1"/>
              <a:t>producción</a:t>
            </a:r>
            <a:r>
              <a:rPr lang="en-US" sz="1600" b="1" dirty="0"/>
              <a:t> </a:t>
            </a:r>
          </a:p>
          <a:p>
            <a:pPr eaLnBrk="0" hangingPunct="0"/>
            <a:r>
              <a:rPr lang="en-US" sz="1600" b="1" dirty="0" err="1"/>
              <a:t>aumenta</a:t>
            </a:r>
            <a:r>
              <a:rPr lang="en-US" sz="1600" b="1" dirty="0"/>
              <a:t> </a:t>
            </a:r>
            <a:r>
              <a:rPr lang="en-US" sz="1600" b="1" dirty="0" err="1"/>
              <a:t>hasta</a:t>
            </a:r>
            <a:r>
              <a:rPr lang="en-US" sz="1600" b="1" dirty="0"/>
              <a:t> </a:t>
            </a:r>
            <a:r>
              <a:rPr lang="en-US" sz="1600" b="1" dirty="0" err="1"/>
              <a:t>su</a:t>
            </a:r>
            <a:r>
              <a:rPr lang="en-US" sz="1600" b="1" dirty="0"/>
              <a:t>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máximo</a:t>
            </a:r>
            <a:r>
              <a:rPr lang="en-US" sz="1600" b="1" dirty="0"/>
              <a:t> </a:t>
            </a:r>
            <a:r>
              <a:rPr lang="en-US" sz="1600" b="1" i="1" dirty="0"/>
              <a:t>Q</a:t>
            </a:r>
            <a:r>
              <a:rPr lang="en-US" sz="1600" b="1" i="1" baseline="-25000" dirty="0"/>
              <a:t>C</a:t>
            </a:r>
            <a:r>
              <a:rPr lang="en-US" sz="1600" b="1" dirty="0"/>
              <a:t> y no</a:t>
            </a:r>
          </a:p>
          <a:p>
            <a:pPr eaLnBrk="0" hangingPunct="0"/>
            <a:r>
              <a:rPr lang="en-US" sz="1600" b="1" dirty="0"/>
              <a:t>se produce </a:t>
            </a:r>
            <a:r>
              <a:rPr lang="en-US" sz="1600" b="1" dirty="0" err="1"/>
              <a:t>una</a:t>
            </a:r>
            <a:r>
              <a:rPr lang="en-US" sz="1600" b="1" dirty="0"/>
              <a:t> </a:t>
            </a:r>
            <a:r>
              <a:rPr lang="en-US" sz="1600" b="1" dirty="0" err="1"/>
              <a:t>pérdida</a:t>
            </a:r>
            <a:r>
              <a:rPr lang="en-US" sz="1600" b="1" dirty="0"/>
              <a:t> </a:t>
            </a:r>
            <a:r>
              <a:rPr lang="en-US" sz="1600" b="1" dirty="0" err="1"/>
              <a:t>irrecuperable</a:t>
            </a:r>
            <a:r>
              <a:rPr lang="en-US" sz="1600" b="1" dirty="0"/>
              <a:t> de</a:t>
            </a:r>
          </a:p>
          <a:p>
            <a:pPr eaLnBrk="0" hangingPunct="0"/>
            <a:r>
              <a:rPr lang="en-US" sz="1600" b="1" dirty="0" err="1"/>
              <a:t>eficiencia</a:t>
            </a:r>
            <a:r>
              <a:rPr lang="en-US" sz="1600" b="1" dirty="0"/>
              <a:t>. </a:t>
            </a:r>
            <a:endParaRPr lang="en-US" sz="1800" b="1" dirty="0"/>
          </a:p>
        </p:txBody>
      </p:sp>
      <p:sp>
        <p:nvSpPr>
          <p:cNvPr id="417822" name="Rectangle 30"/>
          <p:cNvSpPr>
            <a:spLocks noGrp="1" noChangeArrowheads="1"/>
          </p:cNvSpPr>
          <p:nvPr>
            <p:ph type="title"/>
          </p:nvPr>
        </p:nvSpPr>
        <p:spPr>
          <a:xfrm>
            <a:off x="914400" y="6550025"/>
            <a:ext cx="8229600" cy="307975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2000" i="1" dirty="0" smtClean="0"/>
              <a:t>Figura 13.</a:t>
            </a:r>
            <a:r>
              <a:rPr lang="en-US" sz="2800" i="1" dirty="0" smtClean="0"/>
              <a:t> </a:t>
            </a:r>
            <a:r>
              <a:rPr lang="en-US" sz="2000" dirty="0" smtClean="0"/>
              <a:t>La </a:t>
            </a:r>
            <a:r>
              <a:rPr lang="en-US" sz="2000" dirty="0" err="1" smtClean="0"/>
              <a:t>regulación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precios</a:t>
            </a:r>
            <a:r>
              <a:rPr lang="en-US" sz="2000" dirty="0" smtClean="0"/>
              <a:t> con </a:t>
            </a:r>
            <a:r>
              <a:rPr lang="en-US" sz="2000" dirty="0" err="1" smtClean="0"/>
              <a:t>precios</a:t>
            </a:r>
            <a:r>
              <a:rPr lang="en-US" sz="2000" dirty="0" smtClean="0"/>
              <a:t> </a:t>
            </a:r>
            <a:r>
              <a:rPr lang="en-US" sz="2000" dirty="0" err="1" smtClean="0"/>
              <a:t>inferiores</a:t>
            </a:r>
            <a:r>
              <a:rPr lang="en-US" sz="2000" dirty="0" smtClean="0"/>
              <a:t> a Pc.</a:t>
            </a:r>
            <a:endParaRPr lang="en-US" sz="2000" dirty="0"/>
          </a:p>
        </p:txBody>
      </p:sp>
      <p:sp>
        <p:nvSpPr>
          <p:cNvPr id="417823" name="Rectangle 31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17824" name="Rectangle 32"/>
          <p:cNvSpPr>
            <a:spLocks noChangeArrowheads="1"/>
          </p:cNvSpPr>
          <p:nvPr/>
        </p:nvSpPr>
        <p:spPr bwMode="auto">
          <a:xfrm>
            <a:off x="1238250" y="1593850"/>
            <a:ext cx="79057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um/ud</a:t>
            </a:r>
          </a:p>
        </p:txBody>
      </p:sp>
      <p:sp>
        <p:nvSpPr>
          <p:cNvPr id="417825" name="Rectangle 33"/>
          <p:cNvSpPr>
            <a:spLocks noChangeArrowheads="1"/>
          </p:cNvSpPr>
          <p:nvPr/>
        </p:nvSpPr>
        <p:spPr bwMode="auto">
          <a:xfrm>
            <a:off x="7861300" y="5984875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grpSp>
        <p:nvGrpSpPr>
          <p:cNvPr id="2" name="Group 34"/>
          <p:cNvGrpSpPr>
            <a:grpSpLocks/>
          </p:cNvGrpSpPr>
          <p:nvPr/>
        </p:nvGrpSpPr>
        <p:grpSpPr bwMode="auto">
          <a:xfrm>
            <a:off x="1290638" y="3198813"/>
            <a:ext cx="5294312" cy="3090862"/>
            <a:chOff x="813" y="2013"/>
            <a:chExt cx="3335" cy="1947"/>
          </a:xfrm>
        </p:grpSpPr>
        <p:sp>
          <p:nvSpPr>
            <p:cNvPr id="417827" name="Oval 35"/>
            <p:cNvSpPr>
              <a:spLocks noChangeArrowheads="1"/>
            </p:cNvSpPr>
            <p:nvPr/>
          </p:nvSpPr>
          <p:spPr bwMode="auto">
            <a:xfrm>
              <a:off x="3984" y="21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17828" name="Rectangle 36"/>
            <p:cNvSpPr>
              <a:spLocks noChangeArrowheads="1"/>
            </p:cNvSpPr>
            <p:nvPr/>
          </p:nvSpPr>
          <p:spPr bwMode="auto">
            <a:xfrm>
              <a:off x="813" y="2013"/>
              <a:ext cx="518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 dirty="0" smtClean="0"/>
                <a:t>       P</a:t>
              </a:r>
              <a:r>
                <a:rPr lang="en-US" sz="1600" b="1" i="1" baseline="-25000" dirty="0" smtClean="0"/>
                <a:t>C</a:t>
              </a:r>
              <a:endParaRPr lang="en-US" sz="1600" b="1" i="1" baseline="-25000" dirty="0"/>
            </a:p>
          </p:txBody>
        </p:sp>
        <p:sp>
          <p:nvSpPr>
            <p:cNvPr id="417829" name="Line 37"/>
            <p:cNvSpPr>
              <a:spLocks noChangeShapeType="1"/>
            </p:cNvSpPr>
            <p:nvPr/>
          </p:nvSpPr>
          <p:spPr bwMode="auto">
            <a:xfrm>
              <a:off x="4032" y="2169"/>
              <a:ext cx="0" cy="16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17830" name="Rectangle 38"/>
            <p:cNvSpPr>
              <a:spLocks noChangeArrowheads="1"/>
            </p:cNvSpPr>
            <p:nvPr/>
          </p:nvSpPr>
          <p:spPr bwMode="auto">
            <a:xfrm>
              <a:off x="3885" y="3750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c</a:t>
              </a:r>
            </a:p>
          </p:txBody>
        </p:sp>
        <p:sp>
          <p:nvSpPr>
            <p:cNvPr id="417831" name="Line 39"/>
            <p:cNvSpPr>
              <a:spLocks noChangeShapeType="1"/>
            </p:cNvSpPr>
            <p:nvPr/>
          </p:nvSpPr>
          <p:spPr bwMode="auto">
            <a:xfrm flipH="1">
              <a:off x="1385" y="2160"/>
              <a:ext cx="255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3" name="Group 40"/>
          <p:cNvGrpSpPr>
            <a:grpSpLocks/>
          </p:cNvGrpSpPr>
          <p:nvPr/>
        </p:nvGrpSpPr>
        <p:grpSpPr bwMode="auto">
          <a:xfrm>
            <a:off x="1785938" y="3900488"/>
            <a:ext cx="5868988" cy="2389187"/>
            <a:chOff x="1125" y="2457"/>
            <a:chExt cx="3697" cy="1505"/>
          </a:xfrm>
        </p:grpSpPr>
        <p:sp>
          <p:nvSpPr>
            <p:cNvPr id="417833" name="Rectangle 41"/>
            <p:cNvSpPr>
              <a:spLocks noChangeArrowheads="1"/>
            </p:cNvSpPr>
            <p:nvPr/>
          </p:nvSpPr>
          <p:spPr bwMode="auto">
            <a:xfrm>
              <a:off x="1125" y="2457"/>
              <a:ext cx="248" cy="31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n-US" sz="1600" b="1" i="1" baseline="-25000" dirty="0"/>
            </a:p>
            <a:p>
              <a:pPr eaLnBrk="0" hangingPunct="0"/>
              <a:r>
                <a:rPr lang="en-US" sz="1600" b="1" i="1" dirty="0" smtClean="0"/>
                <a:t>P</a:t>
              </a:r>
              <a:r>
                <a:rPr lang="en-US" sz="1600" b="1" i="1" baseline="-25000" dirty="0"/>
                <a:t>2</a:t>
              </a:r>
            </a:p>
          </p:txBody>
        </p:sp>
        <p:sp>
          <p:nvSpPr>
            <p:cNvPr id="417839" name="Rectangle 47"/>
            <p:cNvSpPr>
              <a:spLocks noChangeArrowheads="1"/>
            </p:cNvSpPr>
            <p:nvPr/>
          </p:nvSpPr>
          <p:spPr bwMode="auto">
            <a:xfrm>
              <a:off x="3597" y="3750"/>
              <a:ext cx="115" cy="16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n-US" sz="1600" b="1" i="1" baseline="-25000" dirty="0"/>
            </a:p>
          </p:txBody>
        </p:sp>
        <p:sp>
          <p:nvSpPr>
            <p:cNvPr id="417840" name="Rectangle 48"/>
            <p:cNvSpPr>
              <a:spLocks noChangeArrowheads="1"/>
            </p:cNvSpPr>
            <p:nvPr/>
          </p:nvSpPr>
          <p:spPr bwMode="auto">
            <a:xfrm>
              <a:off x="4413" y="3750"/>
              <a:ext cx="409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 dirty="0" smtClean="0"/>
                <a:t>    Q</a:t>
              </a:r>
              <a:r>
                <a:rPr lang="en-US" sz="1600" b="1" i="1" baseline="-25000" dirty="0" smtClean="0"/>
                <a:t>2</a:t>
              </a:r>
              <a:endParaRPr lang="en-US" sz="1600" b="1" i="1" baseline="-25000" dirty="0"/>
            </a:p>
          </p:txBody>
        </p:sp>
      </p:grpSp>
      <p:sp>
        <p:nvSpPr>
          <p:cNvPr id="417841" name="Rectangle 49"/>
          <p:cNvSpPr>
            <a:spLocks noChangeArrowheads="1"/>
          </p:cNvSpPr>
          <p:nvPr/>
        </p:nvSpPr>
        <p:spPr bwMode="auto">
          <a:xfrm>
            <a:off x="434975" y="960438"/>
            <a:ext cx="3889375" cy="5905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600" b="1" dirty="0" err="1"/>
              <a:t>Cualquier</a:t>
            </a:r>
            <a:r>
              <a:rPr lang="en-US" sz="1600" b="1" dirty="0"/>
              <a:t> </a:t>
            </a:r>
            <a:r>
              <a:rPr lang="en-US" sz="1600" b="1" dirty="0" err="1"/>
              <a:t>precio</a:t>
            </a:r>
            <a:r>
              <a:rPr lang="en-US" sz="1600" b="1" dirty="0"/>
              <a:t> </a:t>
            </a:r>
            <a:r>
              <a:rPr lang="en-US" sz="1600" b="1" dirty="0" err="1"/>
              <a:t>por</a:t>
            </a:r>
            <a:r>
              <a:rPr lang="en-US" sz="1600" b="1" dirty="0"/>
              <a:t> </a:t>
            </a:r>
            <a:r>
              <a:rPr lang="en-US" sz="1600" b="1" dirty="0" err="1"/>
              <a:t>debajo</a:t>
            </a:r>
            <a:r>
              <a:rPr lang="en-US" sz="1600" b="1" dirty="0"/>
              <a:t> de </a:t>
            </a:r>
            <a:r>
              <a:rPr lang="en-US" sz="1600" b="1" i="1" dirty="0" smtClean="0"/>
              <a:t>P</a:t>
            </a:r>
            <a:r>
              <a:rPr lang="en-US" sz="1600" b="1" i="1" baseline="-25000" dirty="0"/>
              <a:t>3</a:t>
            </a:r>
            <a:r>
              <a:rPr lang="en-US" sz="1600" b="1" i="1" baseline="-25000" dirty="0" smtClean="0"/>
              <a:t> </a:t>
            </a:r>
            <a:r>
              <a:rPr lang="en-US" sz="1600" b="1" dirty="0"/>
              <a:t>,</a:t>
            </a:r>
          </a:p>
          <a:p>
            <a:pPr algn="ctr" eaLnBrk="0" hangingPunct="0"/>
            <a:r>
              <a:rPr lang="en-US" sz="1600" b="1" dirty="0" err="1"/>
              <a:t>significa</a:t>
            </a:r>
            <a:r>
              <a:rPr lang="en-US" sz="1600" b="1" dirty="0"/>
              <a:t> </a:t>
            </a:r>
            <a:r>
              <a:rPr lang="en-US" sz="1600" b="1" dirty="0" err="1"/>
              <a:t>una</a:t>
            </a:r>
            <a:r>
              <a:rPr lang="en-US" sz="1600" b="1" dirty="0"/>
              <a:t> </a:t>
            </a:r>
            <a:r>
              <a:rPr lang="en-US" sz="1600" b="1" dirty="0" err="1"/>
              <a:t>pérdida</a:t>
            </a:r>
            <a:r>
              <a:rPr lang="en-US" sz="1600" b="1" dirty="0"/>
              <a:t> </a:t>
            </a:r>
            <a:r>
              <a:rPr lang="en-US" sz="1600" b="1" dirty="0" err="1"/>
              <a:t>para</a:t>
            </a:r>
            <a:r>
              <a:rPr lang="en-US" sz="1600" b="1" dirty="0"/>
              <a:t> la </a:t>
            </a:r>
            <a:r>
              <a:rPr lang="en-US" sz="1600" b="1" dirty="0" err="1"/>
              <a:t>empresa</a:t>
            </a:r>
            <a:r>
              <a:rPr lang="en-US" sz="1600" b="1" dirty="0"/>
              <a:t> </a:t>
            </a:r>
          </a:p>
        </p:txBody>
      </p:sp>
      <p:grpSp>
        <p:nvGrpSpPr>
          <p:cNvPr id="4" name="Group 50"/>
          <p:cNvGrpSpPr>
            <a:grpSpLocks/>
          </p:cNvGrpSpPr>
          <p:nvPr/>
        </p:nvGrpSpPr>
        <p:grpSpPr bwMode="auto">
          <a:xfrm>
            <a:off x="1747838" y="4719638"/>
            <a:ext cx="3489325" cy="336550"/>
            <a:chOff x="1137" y="2943"/>
            <a:chExt cx="2198" cy="212"/>
          </a:xfrm>
        </p:grpSpPr>
        <p:sp>
          <p:nvSpPr>
            <p:cNvPr id="417843" name="Line 51"/>
            <p:cNvSpPr>
              <a:spLocks noChangeShapeType="1"/>
            </p:cNvSpPr>
            <p:nvPr/>
          </p:nvSpPr>
          <p:spPr bwMode="auto">
            <a:xfrm flipH="1">
              <a:off x="1385" y="3072"/>
              <a:ext cx="1950" cy="0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17844" name="Rectangle 52"/>
            <p:cNvSpPr>
              <a:spLocks noChangeArrowheads="1"/>
            </p:cNvSpPr>
            <p:nvPr/>
          </p:nvSpPr>
          <p:spPr bwMode="auto">
            <a:xfrm>
              <a:off x="1137" y="2943"/>
              <a:ext cx="248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 dirty="0" smtClean="0">
                  <a:solidFill>
                    <a:srgbClr val="FF3300"/>
                  </a:solidFill>
                </a:rPr>
                <a:t>P</a:t>
              </a:r>
              <a:r>
                <a:rPr lang="en-US" sz="1600" b="1" i="1" baseline="-25000" dirty="0">
                  <a:solidFill>
                    <a:srgbClr val="FF3300"/>
                  </a:solidFill>
                </a:rPr>
                <a:t>3</a:t>
              </a:r>
            </a:p>
          </p:txBody>
        </p:sp>
      </p:grpSp>
      <p:sp>
        <p:nvSpPr>
          <p:cNvPr id="417845" name="Line 53"/>
          <p:cNvSpPr>
            <a:spLocks noChangeShapeType="1"/>
          </p:cNvSpPr>
          <p:nvPr/>
        </p:nvSpPr>
        <p:spPr bwMode="auto">
          <a:xfrm flipH="1">
            <a:off x="5486400" y="2703513"/>
            <a:ext cx="12700" cy="2965450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17846" name="Line 54"/>
          <p:cNvSpPr>
            <a:spLocks noChangeShapeType="1"/>
          </p:cNvSpPr>
          <p:nvPr/>
        </p:nvSpPr>
        <p:spPr bwMode="auto">
          <a:xfrm>
            <a:off x="5486400" y="5668963"/>
            <a:ext cx="222250" cy="352425"/>
          </a:xfrm>
          <a:prstGeom prst="line">
            <a:avLst/>
          </a:prstGeom>
          <a:noFill/>
          <a:ln w="50800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17847" name="Line 55"/>
          <p:cNvSpPr>
            <a:spLocks noChangeShapeType="1"/>
          </p:cNvSpPr>
          <p:nvPr/>
        </p:nvSpPr>
        <p:spPr bwMode="auto">
          <a:xfrm flipH="1">
            <a:off x="7432675" y="4310063"/>
            <a:ext cx="12700" cy="1685925"/>
          </a:xfrm>
          <a:prstGeom prst="line">
            <a:avLst/>
          </a:prstGeom>
          <a:noFill/>
          <a:ln w="25400">
            <a:solidFill>
              <a:srgbClr val="008000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17848" name="Line 56"/>
          <p:cNvSpPr>
            <a:spLocks noChangeShapeType="1"/>
          </p:cNvSpPr>
          <p:nvPr/>
        </p:nvSpPr>
        <p:spPr bwMode="auto">
          <a:xfrm flipH="1">
            <a:off x="2155825" y="4310063"/>
            <a:ext cx="5289550" cy="0"/>
          </a:xfrm>
          <a:prstGeom prst="line">
            <a:avLst/>
          </a:prstGeom>
          <a:noFill/>
          <a:ln w="25400">
            <a:solidFill>
              <a:srgbClr val="008000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 bwMode="auto">
          <a:xfrm>
            <a:off x="514350" y="-133350"/>
            <a:ext cx="8229600" cy="801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3. Los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costes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sociales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del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poder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monopolio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y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su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regulación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78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17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7821" grpId="0" animBg="1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A9B3-84FD-4396-B62E-F375809F8649}" type="slidenum">
              <a:rPr lang="es-ES"/>
              <a:pPr/>
              <a:t>46</a:t>
            </a:fld>
            <a:endParaRPr lang="es-ES"/>
          </a:p>
        </p:txBody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6250" y="2152650"/>
            <a:ext cx="7677150" cy="4525963"/>
          </a:xfrm>
          <a:noFill/>
          <a:ln/>
        </p:spPr>
        <p:txBody>
          <a:bodyPr lIns="90488" tIns="44450" rIns="90488" bIns="44450"/>
          <a:lstStyle/>
          <a:p>
            <a:r>
              <a:rPr lang="en-US" sz="2800" dirty="0"/>
              <a:t>La </a:t>
            </a:r>
            <a:r>
              <a:rPr lang="en-US" sz="2800" dirty="0" err="1"/>
              <a:t>regulación</a:t>
            </a:r>
            <a:r>
              <a:rPr lang="en-US" sz="2800" dirty="0"/>
              <a:t> en la </a:t>
            </a:r>
            <a:r>
              <a:rPr lang="en-US" sz="2800" dirty="0" err="1"/>
              <a:t>práctica</a:t>
            </a:r>
            <a:r>
              <a:rPr lang="en-US" sz="2800" dirty="0"/>
              <a:t>:</a:t>
            </a:r>
          </a:p>
          <a:p>
            <a:pPr lvl="1" algn="just">
              <a:buSzPct val="75000"/>
            </a:pPr>
            <a:r>
              <a:rPr lang="en-US" sz="2400" dirty="0"/>
              <a:t>A </a:t>
            </a:r>
            <a:r>
              <a:rPr lang="en-US" sz="2400" dirty="0" err="1"/>
              <a:t>menudo</a:t>
            </a:r>
            <a:r>
              <a:rPr lang="en-US" sz="2400" dirty="0"/>
              <a:t> </a:t>
            </a:r>
            <a:r>
              <a:rPr lang="en-US" sz="2400" dirty="0" err="1"/>
              <a:t>resulta</a:t>
            </a:r>
            <a:r>
              <a:rPr lang="en-US" sz="2400" dirty="0"/>
              <a:t> </a:t>
            </a:r>
            <a:r>
              <a:rPr lang="en-US" sz="2400" dirty="0" err="1"/>
              <a:t>difícil</a:t>
            </a:r>
            <a:r>
              <a:rPr lang="en-US" sz="2400" dirty="0"/>
              <a:t> </a:t>
            </a:r>
            <a:r>
              <a:rPr lang="en-US" sz="2400" dirty="0" err="1"/>
              <a:t>averiguar</a:t>
            </a:r>
            <a:r>
              <a:rPr lang="en-US" sz="2400" dirty="0"/>
              <a:t> el </a:t>
            </a:r>
            <a:r>
              <a:rPr lang="en-US" sz="2400" dirty="0" err="1"/>
              <a:t>coste</a:t>
            </a:r>
            <a:r>
              <a:rPr lang="en-US" sz="2400" dirty="0"/>
              <a:t> de la </a:t>
            </a:r>
            <a:r>
              <a:rPr lang="en-US" sz="2400" dirty="0" err="1"/>
              <a:t>empresa</a:t>
            </a:r>
            <a:r>
              <a:rPr lang="en-US" sz="2400" dirty="0"/>
              <a:t> y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funciones</a:t>
            </a:r>
            <a:r>
              <a:rPr lang="en-US" sz="2400" dirty="0"/>
              <a:t> de </a:t>
            </a:r>
            <a:r>
              <a:rPr lang="en-US" sz="2400" dirty="0" err="1"/>
              <a:t>demanda</a:t>
            </a:r>
            <a:r>
              <a:rPr lang="en-US" sz="2400" dirty="0"/>
              <a:t>, </a:t>
            </a:r>
            <a:r>
              <a:rPr lang="en-US" sz="2400" dirty="0" err="1"/>
              <a:t>ya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pueden</a:t>
            </a:r>
            <a:r>
              <a:rPr lang="en-US" sz="2400" dirty="0"/>
              <a:t> </a:t>
            </a:r>
            <a:r>
              <a:rPr lang="en-US" sz="2400" dirty="0" err="1"/>
              <a:t>variar</a:t>
            </a:r>
            <a:r>
              <a:rPr lang="en-US" sz="2400" dirty="0"/>
              <a:t> </a:t>
            </a:r>
            <a:r>
              <a:rPr lang="en-US" sz="2400" dirty="0" err="1"/>
              <a:t>dependiendo</a:t>
            </a:r>
            <a:r>
              <a:rPr lang="en-US" sz="2400" dirty="0"/>
              <a:t> de la </a:t>
            </a:r>
            <a:r>
              <a:rPr lang="en-US" sz="2400" dirty="0" err="1"/>
              <a:t>situación</a:t>
            </a:r>
            <a:r>
              <a:rPr lang="en-US" sz="2400" dirty="0"/>
              <a:t> del </a:t>
            </a:r>
            <a:r>
              <a:rPr lang="en-US" sz="2400" dirty="0" err="1"/>
              <a:t>mercado</a:t>
            </a:r>
            <a:r>
              <a:rPr lang="en-US" dirty="0"/>
              <a:t>. </a:t>
            </a:r>
          </a:p>
        </p:txBody>
      </p:sp>
      <p:sp>
        <p:nvSpPr>
          <p:cNvPr id="284679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200"/>
              <a:t>3. Los costes sociales del poder de monopolio y su regulación</a:t>
            </a:r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3E7-E64A-41D2-AF87-D109339C945E}" type="slidenum">
              <a:rPr lang="es-ES"/>
              <a:pPr/>
              <a:t>47</a:t>
            </a:fld>
            <a:endParaRPr lang="es-ES"/>
          </a:p>
        </p:txBody>
      </p:sp>
      <p:sp>
        <p:nvSpPr>
          <p:cNvPr id="342018" name="Rectangle 2"/>
          <p:cNvSpPr>
            <a:spLocks noGrp="1" noChangeArrowheads="1"/>
          </p:cNvSpPr>
          <p:nvPr>
            <p:ph type="title"/>
          </p:nvPr>
        </p:nvSpPr>
        <p:spPr>
          <a:xfrm>
            <a:off x="590550" y="490538"/>
            <a:ext cx="7983538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200"/>
              <a:t>3. Los costes sociales del poder de monopolio y su regulación</a:t>
            </a:r>
          </a:p>
        </p:txBody>
      </p:sp>
      <p:sp>
        <p:nvSpPr>
          <p:cNvPr id="342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6426" y="1620838"/>
            <a:ext cx="7994650" cy="4224337"/>
          </a:xfrm>
          <a:noFill/>
          <a:ln/>
        </p:spPr>
        <p:txBody>
          <a:bodyPr lIns="90488" tIns="44450" rIns="90488" bIns="44450"/>
          <a:lstStyle/>
          <a:p>
            <a:pPr marL="0" indent="0" algn="just">
              <a:spcBef>
                <a:spcPts val="1800"/>
              </a:spcBef>
              <a:buFontTx/>
              <a:buNone/>
            </a:pPr>
            <a:r>
              <a:rPr lang="en-US" sz="2800" dirty="0" err="1"/>
              <a:t>Leyes</a:t>
            </a:r>
            <a:r>
              <a:rPr lang="en-US" sz="2800" dirty="0"/>
              <a:t> </a:t>
            </a:r>
            <a:r>
              <a:rPr lang="en-US" sz="2800" dirty="0" err="1" smtClean="0"/>
              <a:t>antimonopolio</a:t>
            </a:r>
            <a:r>
              <a:rPr lang="en-US" sz="2800" dirty="0" smtClean="0"/>
              <a:t> y </a:t>
            </a:r>
            <a:r>
              <a:rPr lang="en-US" sz="2800" dirty="0" err="1" smtClean="0"/>
              <a:t>Tribunales</a:t>
            </a:r>
            <a:r>
              <a:rPr lang="en-US" sz="2800" dirty="0" smtClean="0"/>
              <a:t> de </a:t>
            </a:r>
            <a:r>
              <a:rPr lang="en-US" sz="2800" dirty="0" err="1" smtClean="0"/>
              <a:t>Defensa</a:t>
            </a:r>
            <a:r>
              <a:rPr lang="en-US" sz="2800" dirty="0" smtClean="0"/>
              <a:t> de la </a:t>
            </a:r>
            <a:r>
              <a:rPr lang="en-US" sz="2800" dirty="0" err="1" smtClean="0"/>
              <a:t>Competencia</a:t>
            </a:r>
            <a:r>
              <a:rPr lang="en-US" sz="2800" dirty="0" smtClean="0"/>
              <a:t> </a:t>
            </a:r>
            <a:r>
              <a:rPr lang="en-US" sz="2800" dirty="0" err="1" smtClean="0"/>
              <a:t>para</a:t>
            </a:r>
            <a:r>
              <a:rPr lang="en-US" sz="2800" dirty="0" smtClean="0"/>
              <a:t> </a:t>
            </a:r>
            <a:r>
              <a:rPr lang="en-US" sz="2800" dirty="0" err="1" smtClean="0"/>
              <a:t>fomentar</a:t>
            </a:r>
            <a:r>
              <a:rPr lang="en-US" sz="2800" dirty="0" smtClean="0"/>
              <a:t> </a:t>
            </a:r>
            <a:r>
              <a:rPr lang="en-US" sz="2800" dirty="0"/>
              <a:t>la </a:t>
            </a:r>
            <a:r>
              <a:rPr lang="en-US" sz="2800" dirty="0" err="1"/>
              <a:t>competencia</a:t>
            </a:r>
            <a:r>
              <a:rPr lang="en-US" sz="2800" dirty="0"/>
              <a:t> en la </a:t>
            </a:r>
            <a:r>
              <a:rPr lang="en-US" sz="2800" dirty="0" err="1" smtClean="0"/>
              <a:t>economía</a:t>
            </a:r>
            <a:r>
              <a:rPr lang="en-US" sz="2800" dirty="0" smtClean="0"/>
              <a:t>. Para </a:t>
            </a:r>
            <a:r>
              <a:rPr lang="en-US" sz="2800" dirty="0" err="1" smtClean="0"/>
              <a:t>ello</a:t>
            </a:r>
            <a:r>
              <a:rPr lang="en-US" sz="2800" dirty="0" smtClean="0"/>
              <a:t>:</a:t>
            </a:r>
            <a:endParaRPr lang="en-US" sz="2800" dirty="0"/>
          </a:p>
          <a:p>
            <a:pPr algn="just">
              <a:spcBef>
                <a:spcPts val="1800"/>
              </a:spcBef>
            </a:pPr>
            <a:r>
              <a:rPr lang="en-US" sz="2400" dirty="0" err="1" smtClean="0"/>
              <a:t>Prohiben</a:t>
            </a:r>
            <a:r>
              <a:rPr lang="en-US" sz="2400" dirty="0" smtClean="0"/>
              <a:t> </a:t>
            </a:r>
            <a:r>
              <a:rPr lang="en-US" sz="2400" dirty="0" err="1" smtClean="0"/>
              <a:t>todo</a:t>
            </a:r>
            <a:r>
              <a:rPr lang="en-US" sz="2400" dirty="0" smtClean="0"/>
              <a:t> </a:t>
            </a:r>
            <a:r>
              <a:rPr lang="en-US" sz="2400" dirty="0"/>
              <a:t>lo </a:t>
            </a:r>
            <a:r>
              <a:rPr lang="en-US" sz="2400" dirty="0" err="1" smtClean="0"/>
              <a:t>que</a:t>
            </a:r>
            <a:r>
              <a:rPr lang="en-US" sz="2400" dirty="0" smtClean="0"/>
              <a:t> </a:t>
            </a:r>
            <a:r>
              <a:rPr lang="en-US" sz="2400" dirty="0" err="1"/>
              <a:t>restringe</a:t>
            </a:r>
            <a:r>
              <a:rPr lang="en-US" sz="2400" dirty="0"/>
              <a:t> </a:t>
            </a:r>
            <a:r>
              <a:rPr lang="en-US" sz="2400" dirty="0" smtClean="0"/>
              <a:t>la </a:t>
            </a:r>
            <a:r>
              <a:rPr lang="en-US" sz="2400" dirty="0" err="1" smtClean="0"/>
              <a:t>competencia</a:t>
            </a:r>
            <a:r>
              <a:rPr lang="en-US" sz="2400" dirty="0" smtClean="0"/>
              <a:t> o </a:t>
            </a:r>
            <a:r>
              <a:rPr lang="en-US" sz="2400" dirty="0" err="1"/>
              <a:t>es</a:t>
            </a:r>
            <a:r>
              <a:rPr lang="en-US" sz="2400" dirty="0"/>
              <a:t> probable </a:t>
            </a:r>
            <a:r>
              <a:rPr lang="en-US" sz="2400" dirty="0" err="1"/>
              <a:t>que</a:t>
            </a:r>
            <a:r>
              <a:rPr lang="en-US" sz="2400" dirty="0"/>
              <a:t> la </a:t>
            </a:r>
            <a:r>
              <a:rPr lang="en-US" sz="2400" dirty="0" err="1"/>
              <a:t>restrinja</a:t>
            </a:r>
            <a:r>
              <a:rPr lang="en-US" sz="2400" dirty="0"/>
              <a:t>.</a:t>
            </a:r>
          </a:p>
          <a:p>
            <a:pPr algn="just">
              <a:spcBef>
                <a:spcPts val="1800"/>
              </a:spcBef>
            </a:pPr>
            <a:r>
              <a:rPr lang="en-US" sz="2400" dirty="0" smtClean="0"/>
              <a:t>Y </a:t>
            </a:r>
            <a:r>
              <a:rPr lang="en-US" sz="2400" dirty="0" err="1" smtClean="0"/>
              <a:t>supervisan</a:t>
            </a:r>
            <a:r>
              <a:rPr lang="en-US" sz="2400" dirty="0" smtClean="0"/>
              <a:t> el </a:t>
            </a:r>
            <a:r>
              <a:rPr lang="en-US" sz="2400" dirty="0" err="1" smtClean="0"/>
              <a:t>funcionamiento</a:t>
            </a:r>
            <a:r>
              <a:rPr lang="en-US" sz="2400" dirty="0" smtClean="0"/>
              <a:t> de los </a:t>
            </a:r>
            <a:r>
              <a:rPr lang="en-US" sz="2400" dirty="0" err="1"/>
              <a:t>tipos</a:t>
            </a:r>
            <a:r>
              <a:rPr lang="en-US" sz="2400" dirty="0"/>
              <a:t> de </a:t>
            </a:r>
            <a:r>
              <a:rPr lang="en-US" sz="2400" dirty="0" err="1"/>
              <a:t>estructura</a:t>
            </a:r>
            <a:r>
              <a:rPr lang="en-US" sz="2400" dirty="0"/>
              <a:t> del </a:t>
            </a:r>
            <a:r>
              <a:rPr lang="en-US" sz="2400" dirty="0" err="1"/>
              <a:t>mercado</a:t>
            </a:r>
            <a:r>
              <a:rPr lang="en-US" sz="2400" dirty="0"/>
              <a:t> </a:t>
            </a:r>
            <a:r>
              <a:rPr lang="en-US" sz="2400" dirty="0" err="1"/>
              <a:t>permitidos</a:t>
            </a:r>
            <a:r>
              <a:rPr lang="en-US" sz="2400" dirty="0"/>
              <a:t>. </a:t>
            </a:r>
          </a:p>
        </p:txBody>
      </p:sp>
    </p:spTree>
  </p:cSld>
  <p:clrMapOvr>
    <a:masterClrMapping/>
  </p:clrMapOvr>
  <p:transition spd="med">
    <p:pull dir="ru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AEB6B-663C-4378-BDA4-45556EB7A585}" type="slidenum">
              <a:rPr lang="es-ES"/>
              <a:pPr/>
              <a:t>48</a:t>
            </a:fld>
            <a:endParaRPr lang="es-ES"/>
          </a:p>
        </p:txBody>
      </p:sp>
      <p:sp>
        <p:nvSpPr>
          <p:cNvPr id="56013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6013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60132" name="Rectangle 4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 dirty="0" err="1"/>
              <a:t>Observaciones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El </a:t>
            </a:r>
            <a:r>
              <a:rPr lang="en-US" dirty="0" err="1"/>
              <a:t>monopolista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ofrecer</a:t>
            </a:r>
            <a:r>
              <a:rPr lang="en-US" dirty="0"/>
              <a:t> </a:t>
            </a:r>
            <a:r>
              <a:rPr lang="en-US" dirty="0" err="1"/>
              <a:t>varias</a:t>
            </a:r>
            <a:r>
              <a:rPr lang="en-US" dirty="0"/>
              <a:t> </a:t>
            </a:r>
            <a:r>
              <a:rPr lang="en-US" dirty="0" err="1"/>
              <a:t>cantidades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–</a:t>
            </a:r>
            <a:r>
              <a:rPr lang="en-US" dirty="0" err="1"/>
              <a:t>producidas</a:t>
            </a:r>
            <a:r>
              <a:rPr lang="en-US" dirty="0"/>
              <a:t> a </a:t>
            </a:r>
            <a:r>
              <a:rPr lang="en-US" dirty="0" err="1"/>
              <a:t>costes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- al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precio</a:t>
            </a:r>
            <a:r>
              <a:rPr lang="en-US" dirty="0"/>
              <a:t> (</a:t>
            </a:r>
            <a:r>
              <a:rPr lang="en-US" dirty="0" err="1"/>
              <a:t>monopolio</a:t>
            </a:r>
            <a:r>
              <a:rPr lang="en-US" dirty="0"/>
              <a:t> de </a:t>
            </a:r>
            <a:r>
              <a:rPr lang="en-US" dirty="0" err="1"/>
              <a:t>plantas</a:t>
            </a:r>
            <a:r>
              <a:rPr lang="en-US" dirty="0"/>
              <a:t> </a:t>
            </a:r>
            <a:r>
              <a:rPr lang="en-US" dirty="0" err="1"/>
              <a:t>múltiples</a:t>
            </a:r>
            <a:r>
              <a:rPr lang="en-US" dirty="0"/>
              <a:t>).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El </a:t>
            </a:r>
            <a:r>
              <a:rPr lang="en-US" dirty="0" err="1"/>
              <a:t>monopolista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ofrecer</a:t>
            </a:r>
            <a:r>
              <a:rPr lang="en-US" dirty="0"/>
              <a:t> la </a:t>
            </a:r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cantidad</a:t>
            </a:r>
            <a:r>
              <a:rPr lang="en-US" dirty="0"/>
              <a:t> –los </a:t>
            </a:r>
            <a:r>
              <a:rPr lang="en-US" dirty="0" err="1"/>
              <a:t>mismos</a:t>
            </a:r>
            <a:r>
              <a:rPr lang="en-US" dirty="0"/>
              <a:t> </a:t>
            </a:r>
            <a:r>
              <a:rPr lang="en-US" dirty="0" err="1"/>
              <a:t>costes</a:t>
            </a:r>
            <a:r>
              <a:rPr lang="en-US" dirty="0"/>
              <a:t>- a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precios</a:t>
            </a:r>
            <a:r>
              <a:rPr lang="en-US" dirty="0"/>
              <a:t> (</a:t>
            </a:r>
            <a:r>
              <a:rPr lang="en-US" dirty="0" err="1"/>
              <a:t>discriminación</a:t>
            </a:r>
            <a:r>
              <a:rPr lang="en-US" dirty="0"/>
              <a:t> de </a:t>
            </a:r>
            <a:r>
              <a:rPr lang="en-US" dirty="0" err="1"/>
              <a:t>precios</a:t>
            </a:r>
            <a:r>
              <a:rPr lang="en-US" dirty="0"/>
              <a:t>). </a:t>
            </a:r>
          </a:p>
        </p:txBody>
      </p:sp>
      <p:sp>
        <p:nvSpPr>
          <p:cNvPr id="560133" name="Rectangle 5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 sz="3800"/>
              <a:t>4. El monopolio con discriminación de precios</a:t>
            </a:r>
            <a:endParaRPr lang="en-US" sz="400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1E151-00FB-4B22-8D96-5192B9755BDB}" type="slidenum">
              <a:rPr lang="es-ES"/>
              <a:pPr/>
              <a:t>49</a:t>
            </a:fld>
            <a:endParaRPr lang="es-ES"/>
          </a:p>
        </p:txBody>
      </p:sp>
      <p:sp>
        <p:nvSpPr>
          <p:cNvPr id="43725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2" name="Rectangle 4"/>
          <p:cNvSpPr>
            <a:spLocks noGrp="1" noChangeArrowheads="1"/>
          </p:cNvSpPr>
          <p:nvPr>
            <p:ph type="title"/>
          </p:nvPr>
        </p:nvSpPr>
        <p:spPr>
          <a:xfrm>
            <a:off x="558800" y="703263"/>
            <a:ext cx="7983538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800"/>
              <a:t>4. El monopolio con discriminación de precios</a:t>
            </a:r>
          </a:p>
        </p:txBody>
      </p:sp>
      <p:sp>
        <p:nvSpPr>
          <p:cNvPr id="437253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900" dirty="0">
                <a:solidFill>
                  <a:srgbClr val="FF3300"/>
                </a:solidFill>
              </a:rPr>
              <a:t>La </a:t>
            </a:r>
            <a:r>
              <a:rPr lang="en-US" sz="2900" dirty="0" err="1">
                <a:solidFill>
                  <a:srgbClr val="FF3300"/>
                </a:solidFill>
              </a:rPr>
              <a:t>discriminación</a:t>
            </a:r>
            <a:r>
              <a:rPr lang="en-US" sz="2900" dirty="0">
                <a:solidFill>
                  <a:srgbClr val="FF3300"/>
                </a:solidFill>
              </a:rPr>
              <a:t> de </a:t>
            </a:r>
            <a:r>
              <a:rPr lang="en-US" sz="2900" dirty="0" err="1">
                <a:solidFill>
                  <a:srgbClr val="FF3300"/>
                </a:solidFill>
              </a:rPr>
              <a:t>precios</a:t>
            </a:r>
            <a:r>
              <a:rPr lang="en-US" sz="2900" dirty="0">
                <a:solidFill>
                  <a:srgbClr val="FF3300"/>
                </a:solidFill>
              </a:rPr>
              <a:t> </a:t>
            </a:r>
            <a:r>
              <a:rPr lang="en-US" sz="2900" dirty="0" err="1"/>
              <a:t>consiste</a:t>
            </a:r>
            <a:r>
              <a:rPr lang="en-US" sz="2900" dirty="0"/>
              <a:t> en </a:t>
            </a:r>
            <a:r>
              <a:rPr lang="en-US" sz="2900" dirty="0" err="1"/>
              <a:t>cobrar</a:t>
            </a:r>
            <a:r>
              <a:rPr lang="en-US" sz="2900" dirty="0"/>
              <a:t> </a:t>
            </a:r>
            <a:r>
              <a:rPr lang="en-US" sz="2900" dirty="0" err="1"/>
              <a:t>precios</a:t>
            </a:r>
            <a:r>
              <a:rPr lang="en-US" sz="2900" dirty="0"/>
              <a:t> </a:t>
            </a:r>
            <a:r>
              <a:rPr lang="en-US" sz="2900" dirty="0" err="1"/>
              <a:t>distintos</a:t>
            </a:r>
            <a:r>
              <a:rPr lang="en-US" sz="2900" dirty="0"/>
              <a:t> a </a:t>
            </a:r>
            <a:r>
              <a:rPr lang="en-US" sz="2900" dirty="0" err="1"/>
              <a:t>clientes</a:t>
            </a:r>
            <a:r>
              <a:rPr lang="en-US" sz="2900" dirty="0"/>
              <a:t> </a:t>
            </a:r>
            <a:r>
              <a:rPr lang="en-US" sz="2900" dirty="0" err="1"/>
              <a:t>diferentes</a:t>
            </a:r>
            <a:r>
              <a:rPr lang="en-US" sz="2900" dirty="0"/>
              <a:t> </a:t>
            </a:r>
            <a:r>
              <a:rPr lang="en-US" sz="2900" dirty="0" err="1"/>
              <a:t>por</a:t>
            </a:r>
            <a:r>
              <a:rPr lang="en-US" sz="2900" dirty="0"/>
              <a:t> </a:t>
            </a:r>
            <a:r>
              <a:rPr lang="en-US" sz="2900" dirty="0" err="1"/>
              <a:t>bienes</a:t>
            </a:r>
            <a:r>
              <a:rPr lang="en-US" sz="2900" dirty="0"/>
              <a:t> </a:t>
            </a:r>
            <a:r>
              <a:rPr lang="en-US" sz="2900" dirty="0" err="1"/>
              <a:t>similares</a:t>
            </a:r>
            <a:r>
              <a:rPr lang="en-US" sz="2900" dirty="0"/>
              <a:t>. </a:t>
            </a:r>
            <a:r>
              <a:rPr lang="en-US" sz="2900" dirty="0" err="1"/>
              <a:t>Esto</a:t>
            </a:r>
            <a:r>
              <a:rPr lang="en-US" sz="2900" dirty="0"/>
              <a:t> </a:t>
            </a:r>
            <a:r>
              <a:rPr lang="en-US" sz="2900" dirty="0" err="1"/>
              <a:t>es</a:t>
            </a:r>
            <a:r>
              <a:rPr lang="en-US" sz="2900" dirty="0"/>
              <a:t>, el </a:t>
            </a:r>
            <a:r>
              <a:rPr lang="en-US" sz="2900" dirty="0" err="1"/>
              <a:t>monopolista</a:t>
            </a:r>
            <a:r>
              <a:rPr lang="en-US" sz="2900" dirty="0"/>
              <a:t> cobra </a:t>
            </a:r>
            <a:r>
              <a:rPr lang="en-US" sz="2900" dirty="0" err="1"/>
              <a:t>precios</a:t>
            </a:r>
            <a:r>
              <a:rPr lang="en-US" sz="2900" dirty="0"/>
              <a:t> </a:t>
            </a:r>
            <a:r>
              <a:rPr lang="en-US" sz="2900" dirty="0" err="1"/>
              <a:t>distintos</a:t>
            </a:r>
            <a:r>
              <a:rPr lang="en-US" sz="2900" dirty="0"/>
              <a:t> </a:t>
            </a:r>
            <a:r>
              <a:rPr lang="en-US" sz="2900" dirty="0" err="1"/>
              <a:t>por</a:t>
            </a:r>
            <a:r>
              <a:rPr lang="en-US" sz="2900" dirty="0"/>
              <a:t> </a:t>
            </a:r>
            <a:r>
              <a:rPr lang="en-US" sz="2900" dirty="0" err="1"/>
              <a:t>razones</a:t>
            </a:r>
            <a:r>
              <a:rPr lang="en-US" sz="2900" dirty="0"/>
              <a:t> no </a:t>
            </a:r>
            <a:r>
              <a:rPr lang="en-US" sz="2900" dirty="0" err="1"/>
              <a:t>relacionadas</a:t>
            </a:r>
            <a:r>
              <a:rPr lang="en-US" sz="2900" dirty="0"/>
              <a:t> con </a:t>
            </a:r>
            <a:r>
              <a:rPr lang="en-US" sz="2900" dirty="0" err="1"/>
              <a:t>diferencias</a:t>
            </a:r>
            <a:r>
              <a:rPr lang="en-US" sz="2900" dirty="0"/>
              <a:t> en los </a:t>
            </a:r>
            <a:r>
              <a:rPr lang="en-US" sz="2900" dirty="0" err="1"/>
              <a:t>costes</a:t>
            </a:r>
            <a:r>
              <a:rPr lang="en-US" sz="2900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sz="2900" dirty="0"/>
              <a:t>El </a:t>
            </a:r>
            <a:r>
              <a:rPr lang="en-US" sz="2900" dirty="0" err="1"/>
              <a:t>objetivo</a:t>
            </a:r>
            <a:r>
              <a:rPr lang="en-US" sz="2900" dirty="0"/>
              <a:t> </a:t>
            </a:r>
            <a:r>
              <a:rPr lang="en-US" sz="2900" dirty="0" err="1"/>
              <a:t>es</a:t>
            </a:r>
            <a:r>
              <a:rPr lang="en-US" sz="2900" dirty="0"/>
              <a:t> </a:t>
            </a:r>
            <a:r>
              <a:rPr lang="en-US" sz="2900" dirty="0" err="1"/>
              <a:t>aumentar</a:t>
            </a:r>
            <a:r>
              <a:rPr lang="en-US" sz="2900" dirty="0"/>
              <a:t> los </a:t>
            </a:r>
            <a:r>
              <a:rPr lang="en-US" sz="2900" dirty="0" err="1"/>
              <a:t>beneficios</a:t>
            </a:r>
            <a:r>
              <a:rPr lang="en-US" sz="2900" dirty="0"/>
              <a:t> al </a:t>
            </a:r>
            <a:r>
              <a:rPr lang="en-US" sz="2900" dirty="0" err="1"/>
              <a:t>capturar</a:t>
            </a:r>
            <a:r>
              <a:rPr lang="en-US" sz="2900" dirty="0"/>
              <a:t> parte o </a:t>
            </a:r>
            <a:r>
              <a:rPr lang="en-US" sz="2900" dirty="0" err="1"/>
              <a:t>todo</a:t>
            </a:r>
            <a:r>
              <a:rPr lang="en-US" sz="2900" dirty="0"/>
              <a:t> el </a:t>
            </a:r>
            <a:r>
              <a:rPr lang="en-US" sz="2900" dirty="0" err="1"/>
              <a:t>excedente</a:t>
            </a:r>
            <a:r>
              <a:rPr lang="en-US" sz="2900" dirty="0"/>
              <a:t> del </a:t>
            </a:r>
            <a:r>
              <a:rPr lang="en-US" sz="2900" dirty="0" err="1"/>
              <a:t>consumidor</a:t>
            </a:r>
            <a:r>
              <a:rPr lang="en-US" sz="2900" dirty="0"/>
              <a:t>.</a:t>
            </a:r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AE51E-A09E-4734-BA85-2320C80DD358}" type="slidenum">
              <a:rPr lang="es-ES"/>
              <a:pPr/>
              <a:t>5</a:t>
            </a:fld>
            <a:endParaRPr lang="es-ES"/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title"/>
          </p:nvPr>
        </p:nvSpPr>
        <p:spPr>
          <a:xfrm>
            <a:off x="522288" y="723900"/>
            <a:ext cx="807878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600" dirty="0" err="1" smtClean="0">
                <a:solidFill>
                  <a:srgbClr val="0070C0"/>
                </a:solidFill>
              </a:rPr>
              <a:t>Recordamos</a:t>
            </a:r>
            <a:r>
              <a:rPr lang="en-US" sz="3600" dirty="0" smtClean="0">
                <a:solidFill>
                  <a:srgbClr val="0070C0"/>
                </a:solidFill>
              </a:rPr>
              <a:t>:</a:t>
            </a:r>
            <a:r>
              <a:rPr lang="en-US" sz="3600" dirty="0" smtClean="0"/>
              <a:t> </a:t>
            </a:r>
            <a:br>
              <a:rPr lang="en-US" sz="3600" dirty="0" smtClean="0"/>
            </a:br>
            <a:r>
              <a:rPr lang="en-US" sz="3600" dirty="0" smtClean="0"/>
              <a:t>Mercado </a:t>
            </a:r>
            <a:r>
              <a:rPr lang="en-US" sz="3600" dirty="0" err="1"/>
              <a:t>perfectamente</a:t>
            </a:r>
            <a:r>
              <a:rPr lang="en-US" sz="3600" dirty="0"/>
              <a:t> </a:t>
            </a:r>
            <a:r>
              <a:rPr lang="en-US" sz="3600" dirty="0" err="1"/>
              <a:t>competitivo</a:t>
            </a:r>
            <a:endParaRPr lang="en-US" dirty="0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14375" y="1768475"/>
            <a:ext cx="7667625" cy="5089525"/>
          </a:xfrm>
          <a:noFill/>
          <a:ln/>
        </p:spPr>
        <p:txBody>
          <a:bodyPr lIns="90488" tIns="44450" rIns="90488" bIns="44450"/>
          <a:lstStyle/>
          <a:p>
            <a:pPr marL="0" indent="0">
              <a:lnSpc>
                <a:spcPct val="90000"/>
              </a:lnSpc>
              <a:spcBef>
                <a:spcPts val="1200"/>
              </a:spcBef>
              <a:buNone/>
            </a:pPr>
            <a:r>
              <a:rPr lang="en-US" sz="2400" dirty="0" err="1"/>
              <a:t>Análisis</a:t>
            </a:r>
            <a:r>
              <a:rPr lang="en-US" sz="2400" dirty="0"/>
              <a:t> del </a:t>
            </a:r>
            <a:r>
              <a:rPr lang="en-US" sz="2400" dirty="0" err="1"/>
              <a:t>mercado</a:t>
            </a:r>
            <a:r>
              <a:rPr lang="en-US" sz="2400" dirty="0"/>
              <a:t> </a:t>
            </a:r>
            <a:r>
              <a:rPr lang="en-US" sz="2400" dirty="0" err="1"/>
              <a:t>perfectamente</a:t>
            </a:r>
            <a:r>
              <a:rPr lang="en-US" sz="2400" dirty="0"/>
              <a:t> </a:t>
            </a:r>
            <a:r>
              <a:rPr lang="en-US" sz="2400" dirty="0" err="1"/>
              <a:t>competitivo</a:t>
            </a:r>
            <a:r>
              <a:rPr lang="en-US" sz="2400" dirty="0"/>
              <a:t>:</a:t>
            </a:r>
          </a:p>
          <a:p>
            <a:pPr algn="just">
              <a:lnSpc>
                <a:spcPct val="90000"/>
              </a:lnSpc>
              <a:spcBef>
                <a:spcPts val="1200"/>
              </a:spcBef>
              <a:buSzPct val="75000"/>
            </a:pPr>
            <a:r>
              <a:rPr lang="en-US" sz="2400" dirty="0"/>
              <a:t>P = CM  (a largo </a:t>
            </a:r>
            <a:r>
              <a:rPr lang="en-US" sz="2400" dirty="0" err="1"/>
              <a:t>plazo</a:t>
            </a:r>
            <a:r>
              <a:rPr lang="en-US" sz="2400" dirty="0"/>
              <a:t>, </a:t>
            </a:r>
            <a:r>
              <a:rPr lang="en-US" sz="2400" dirty="0" smtClean="0"/>
              <a:t>P = </a:t>
            </a:r>
            <a:r>
              <a:rPr lang="en-US" sz="2400" dirty="0"/>
              <a:t>CML= </a:t>
            </a:r>
            <a:r>
              <a:rPr lang="en-US" sz="2400" dirty="0" err="1"/>
              <a:t>CMeL</a:t>
            </a:r>
            <a:r>
              <a:rPr lang="en-US" sz="2400" dirty="0"/>
              <a:t>)</a:t>
            </a:r>
          </a:p>
          <a:p>
            <a:pPr algn="just">
              <a:lnSpc>
                <a:spcPct val="90000"/>
              </a:lnSpc>
              <a:spcBef>
                <a:spcPts val="1200"/>
              </a:spcBef>
              <a:buSzPct val="75000"/>
            </a:pPr>
            <a:r>
              <a:rPr lang="es-ES" sz="2400" dirty="0"/>
              <a:t>Beneficios normales o beneficios económicos nulos a largo plazo.</a:t>
            </a:r>
            <a:endParaRPr lang="en-US" sz="2400" dirty="0"/>
          </a:p>
          <a:p>
            <a:pPr algn="just">
              <a:lnSpc>
                <a:spcPct val="90000"/>
              </a:lnSpc>
              <a:spcBef>
                <a:spcPts val="1200"/>
              </a:spcBef>
              <a:buSzPct val="75000"/>
            </a:pPr>
            <a:r>
              <a:rPr lang="en-US" sz="2400" dirty="0"/>
              <a:t>Gran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vendedores</a:t>
            </a:r>
            <a:r>
              <a:rPr lang="en-US" sz="2400" dirty="0"/>
              <a:t> y de </a:t>
            </a:r>
            <a:r>
              <a:rPr lang="en-US" sz="2400" dirty="0" err="1"/>
              <a:t>compradores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actúan</a:t>
            </a:r>
            <a:r>
              <a:rPr lang="en-US" sz="2400" dirty="0"/>
              <a:t> de forma </a:t>
            </a:r>
            <a:r>
              <a:rPr lang="en-US" sz="2400" dirty="0" err="1"/>
              <a:t>independiente</a:t>
            </a:r>
            <a:r>
              <a:rPr lang="en-US" sz="2400" dirty="0"/>
              <a:t>.</a:t>
            </a:r>
          </a:p>
          <a:p>
            <a:pPr algn="just">
              <a:spcBef>
                <a:spcPts val="1200"/>
              </a:spcBef>
              <a:buSzPct val="75000"/>
            </a:pPr>
            <a:r>
              <a:rPr lang="es-ES" sz="2400" dirty="0"/>
              <a:t>Productos homogéneos.</a:t>
            </a:r>
            <a:endParaRPr lang="en-US" sz="2400" dirty="0"/>
          </a:p>
          <a:p>
            <a:pPr algn="just">
              <a:spcBef>
                <a:spcPts val="1200"/>
              </a:spcBef>
              <a:buSzPct val="75000"/>
            </a:pPr>
            <a:r>
              <a:rPr lang="es-ES" sz="2400" dirty="0"/>
              <a:t>Información perfecta.</a:t>
            </a:r>
            <a:endParaRPr lang="en-US" sz="2400" dirty="0"/>
          </a:p>
          <a:p>
            <a:pPr>
              <a:lnSpc>
                <a:spcPct val="90000"/>
              </a:lnSpc>
              <a:spcBef>
                <a:spcPts val="1200"/>
              </a:spcBef>
              <a:buSzPct val="75000"/>
            </a:pPr>
            <a:r>
              <a:rPr lang="en-US" sz="2400" dirty="0" err="1"/>
              <a:t>Empresas</a:t>
            </a:r>
            <a:r>
              <a:rPr lang="en-US" sz="2400" dirty="0"/>
              <a:t> </a:t>
            </a:r>
            <a:r>
              <a:rPr lang="en-US" sz="2400" dirty="0" err="1"/>
              <a:t>precio-aceptantes</a:t>
            </a:r>
            <a:r>
              <a:rPr lang="en-US" sz="2400" dirty="0"/>
              <a:t>. </a:t>
            </a:r>
          </a:p>
        </p:txBody>
      </p:sp>
    </p:spTree>
  </p:cSld>
  <p:clrMapOvr>
    <a:masterClrMapping/>
  </p:clrMapOvr>
  <p:transition spd="med">
    <p:pull dir="ru"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AD42B-DC1E-4724-B173-77D365C392EF}" type="slidenum">
              <a:rPr lang="es-ES"/>
              <a:pPr/>
              <a:t>50</a:t>
            </a:fld>
            <a:endParaRPr lang="es-ES"/>
          </a:p>
        </p:txBody>
      </p:sp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2250" y="274638"/>
            <a:ext cx="8739188" cy="1143000"/>
          </a:xfrm>
        </p:spPr>
        <p:txBody>
          <a:bodyPr/>
          <a:lstStyle/>
          <a:p>
            <a:r>
              <a:rPr lang="es-ES" sz="3600"/>
              <a:t>4.1. Requisitos para la discriminación</a:t>
            </a:r>
          </a:p>
        </p:txBody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Aft>
                <a:spcPct val="20000"/>
              </a:spcAft>
            </a:pPr>
            <a:r>
              <a:rPr lang="es-ES" sz="2800" dirty="0"/>
              <a:t>Los consumidores deben estar dispuestos a pagar diferentes precios por el mismo producto (diferentes elasticidades precio de la demanda).</a:t>
            </a:r>
          </a:p>
          <a:p>
            <a:pPr algn="just"/>
            <a:r>
              <a:rPr lang="es-ES" sz="2800" dirty="0"/>
              <a:t>El monopolista debe tener capacidad para evitar la reventa del producto. De lo contrario, los compradores a bajos precios revenderán el producto a los compradores de precios altos y el monopolista no podrá vender al precio más alto.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7C6CA-57C4-4E8F-8F82-50E4F82F220F}" type="slidenum">
              <a:rPr lang="es-ES"/>
              <a:pPr/>
              <a:t>51</a:t>
            </a:fld>
            <a:endParaRPr lang="es-ES"/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/>
              <a:t>4.2. Clases de discriminación</a:t>
            </a:r>
          </a:p>
        </p:txBody>
      </p:sp>
      <p:sp>
        <p:nvSpPr>
          <p:cNvPr id="486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4689475" cy="4525963"/>
          </a:xfrm>
        </p:spPr>
        <p:txBody>
          <a:bodyPr/>
          <a:lstStyle/>
          <a:p>
            <a:pPr>
              <a:buNone/>
            </a:pPr>
            <a:r>
              <a:rPr lang="es-ES" sz="2800" dirty="0" smtClean="0"/>
              <a:t>   El </a:t>
            </a:r>
            <a:r>
              <a:rPr lang="es-ES" sz="2800" dirty="0"/>
              <a:t>economista británico </a:t>
            </a:r>
            <a:r>
              <a:rPr lang="es-ES" sz="2800" dirty="0" err="1"/>
              <a:t>Pigou</a:t>
            </a:r>
            <a:r>
              <a:rPr lang="es-ES" sz="2800" dirty="0"/>
              <a:t>, en su libro “La economía del Bienestar” (1920), identificó tres grados o tipos de discriminación en precios: </a:t>
            </a:r>
            <a:r>
              <a:rPr lang="es-ES" sz="2800" dirty="0" smtClean="0"/>
              <a:t>discriminación </a:t>
            </a:r>
            <a:r>
              <a:rPr lang="es-ES" sz="2800" dirty="0"/>
              <a:t>de primer, segundo y tercer grado, respectivamente.</a:t>
            </a:r>
          </a:p>
        </p:txBody>
      </p:sp>
      <p:pic>
        <p:nvPicPr>
          <p:cNvPr id="486405" name="Picture 5" descr="pigo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57875" y="1514475"/>
            <a:ext cx="2212975" cy="33702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EC4ED-34CD-46B7-99E7-20BCD827B4F1}" type="slidenum">
              <a:rPr lang="es-ES"/>
              <a:pPr/>
              <a:t>52</a:t>
            </a:fld>
            <a:endParaRPr lang="es-ES"/>
          </a:p>
        </p:txBody>
      </p:sp>
      <p:sp>
        <p:nvSpPr>
          <p:cNvPr id="43929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929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9300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4.2. Clases de discriminación</a:t>
            </a:r>
            <a:r>
              <a:rPr lang="en-US" dirty="0"/>
              <a:t> </a:t>
            </a:r>
          </a:p>
        </p:txBody>
      </p:sp>
      <p:sp>
        <p:nvSpPr>
          <p:cNvPr id="439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001000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discriminación</a:t>
            </a:r>
            <a:r>
              <a:rPr lang="en-US" dirty="0"/>
              <a:t> de </a:t>
            </a:r>
            <a:r>
              <a:rPr lang="en-US" dirty="0" err="1"/>
              <a:t>precios</a:t>
            </a:r>
            <a:r>
              <a:rPr lang="en-US" dirty="0"/>
              <a:t> de primer </a:t>
            </a:r>
            <a:r>
              <a:rPr lang="en-US" dirty="0" err="1"/>
              <a:t>grado</a:t>
            </a:r>
            <a:endParaRPr lang="en-US" dirty="0"/>
          </a:p>
          <a:p>
            <a:pPr lvl="1" algn="just">
              <a:buSzPct val="75000"/>
            </a:pPr>
            <a:r>
              <a:rPr lang="en-US" dirty="0" err="1"/>
              <a:t>Práctica</a:t>
            </a:r>
            <a:r>
              <a:rPr lang="en-US" dirty="0"/>
              <a:t> </a:t>
            </a:r>
            <a:r>
              <a:rPr lang="en-US" dirty="0" err="1"/>
              <a:t>consistente</a:t>
            </a:r>
            <a:r>
              <a:rPr lang="en-US" dirty="0"/>
              <a:t> en </a:t>
            </a:r>
            <a:r>
              <a:rPr lang="en-US" dirty="0" err="1"/>
              <a:t>cobrar</a:t>
            </a:r>
            <a:r>
              <a:rPr lang="en-US" dirty="0"/>
              <a:t> 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cliente</a:t>
            </a:r>
            <a:r>
              <a:rPr lang="en-US" dirty="0"/>
              <a:t> un </a:t>
            </a:r>
            <a:r>
              <a:rPr lang="en-US" dirty="0" err="1"/>
              <a:t>precio</a:t>
            </a:r>
            <a:r>
              <a:rPr lang="en-US" dirty="0"/>
              <a:t> </a:t>
            </a:r>
            <a:r>
              <a:rPr lang="en-US" dirty="0" err="1"/>
              <a:t>diferente</a:t>
            </a:r>
            <a:r>
              <a:rPr lang="en-US" dirty="0"/>
              <a:t>: el </a:t>
            </a:r>
            <a:r>
              <a:rPr lang="en-US" dirty="0" err="1"/>
              <a:t>precio</a:t>
            </a:r>
            <a:r>
              <a:rPr lang="en-US" dirty="0"/>
              <a:t> </a:t>
            </a:r>
            <a:r>
              <a:rPr lang="en-US" dirty="0" err="1"/>
              <a:t>máximo</a:t>
            </a:r>
            <a:r>
              <a:rPr lang="en-US" dirty="0"/>
              <a:t> o </a:t>
            </a:r>
            <a:r>
              <a:rPr lang="en-US" i="1" dirty="0" err="1">
                <a:solidFill>
                  <a:srgbClr val="FF3300"/>
                </a:solidFill>
              </a:rPr>
              <a:t>precio</a:t>
            </a:r>
            <a:r>
              <a:rPr lang="en-US" i="1" dirty="0">
                <a:solidFill>
                  <a:srgbClr val="FF3300"/>
                </a:solidFill>
              </a:rPr>
              <a:t> de </a:t>
            </a:r>
            <a:r>
              <a:rPr lang="en-US" i="1" dirty="0" err="1">
                <a:solidFill>
                  <a:srgbClr val="FF3300"/>
                </a:solidFill>
              </a:rPr>
              <a:t>reserva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dispuestos</a:t>
            </a:r>
            <a:r>
              <a:rPr lang="en-US" dirty="0"/>
              <a:t> a </a:t>
            </a:r>
            <a:r>
              <a:rPr lang="en-US" dirty="0" err="1"/>
              <a:t>pagar</a:t>
            </a:r>
            <a:r>
              <a:rPr lang="en-US" dirty="0"/>
              <a:t>.</a:t>
            </a:r>
          </a:p>
          <a:p>
            <a:pPr lvl="1" algn="just">
              <a:buSzPct val="75000"/>
            </a:pPr>
            <a:r>
              <a:rPr lang="en-US" dirty="0"/>
              <a:t>El </a:t>
            </a:r>
            <a:r>
              <a:rPr lang="en-US" dirty="0" err="1"/>
              <a:t>precio</a:t>
            </a:r>
            <a:r>
              <a:rPr lang="en-US" dirty="0"/>
              <a:t> de </a:t>
            </a:r>
            <a:r>
              <a:rPr lang="en-US" dirty="0" err="1"/>
              <a:t>reserva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indicado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la </a:t>
            </a:r>
            <a:r>
              <a:rPr lang="en-US" dirty="0" err="1"/>
              <a:t>demanda</a:t>
            </a:r>
            <a:r>
              <a:rPr lang="en-US" dirty="0"/>
              <a:t>.</a:t>
            </a:r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366513" y="2155166"/>
            <a:ext cx="531962" cy="531962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46" name="Freeform 2"/>
          <p:cNvSpPr>
            <a:spLocks/>
          </p:cNvSpPr>
          <p:nvPr/>
        </p:nvSpPr>
        <p:spPr bwMode="auto">
          <a:xfrm>
            <a:off x="2209800" y="2286000"/>
            <a:ext cx="3125788" cy="23637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68" y="1056"/>
              </a:cxn>
              <a:cxn ang="0">
                <a:pos x="1824" y="1200"/>
              </a:cxn>
              <a:cxn ang="0">
                <a:pos x="1536" y="1392"/>
              </a:cxn>
              <a:cxn ang="0">
                <a:pos x="1344" y="1488"/>
              </a:cxn>
              <a:cxn ang="0">
                <a:pos x="0" y="0"/>
              </a:cxn>
            </a:cxnLst>
            <a:rect l="0" t="0" r="r" b="b"/>
            <a:pathLst>
              <a:path w="1969" h="1489">
                <a:moveTo>
                  <a:pt x="0" y="0"/>
                </a:moveTo>
                <a:lnTo>
                  <a:pt x="1968" y="1056"/>
                </a:lnTo>
                <a:lnTo>
                  <a:pt x="1824" y="1200"/>
                </a:lnTo>
                <a:lnTo>
                  <a:pt x="1536" y="1392"/>
                </a:lnTo>
                <a:lnTo>
                  <a:pt x="1344" y="1488"/>
                </a:lnTo>
                <a:lnTo>
                  <a:pt x="0" y="0"/>
                </a:lnTo>
              </a:path>
            </a:pathLst>
          </a:custGeom>
          <a:solidFill>
            <a:srgbClr val="CC99FF"/>
          </a:solidFill>
          <a:ln w="12700" cap="rnd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41347" name="Freeform 3"/>
          <p:cNvSpPr>
            <a:spLocks/>
          </p:cNvSpPr>
          <p:nvPr/>
        </p:nvSpPr>
        <p:spPr bwMode="auto">
          <a:xfrm>
            <a:off x="2209800" y="2286000"/>
            <a:ext cx="2135188" cy="2897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344" y="1488"/>
              </a:cxn>
              <a:cxn ang="0">
                <a:pos x="1008" y="1632"/>
              </a:cxn>
              <a:cxn ang="0">
                <a:pos x="672" y="1728"/>
              </a:cxn>
              <a:cxn ang="0">
                <a:pos x="144" y="1824"/>
              </a:cxn>
              <a:cxn ang="0">
                <a:pos x="0" y="1824"/>
              </a:cxn>
              <a:cxn ang="0">
                <a:pos x="0" y="0"/>
              </a:cxn>
            </a:cxnLst>
            <a:rect l="0" t="0" r="r" b="b"/>
            <a:pathLst>
              <a:path w="1345" h="1825">
                <a:moveTo>
                  <a:pt x="0" y="0"/>
                </a:moveTo>
                <a:lnTo>
                  <a:pt x="1344" y="1488"/>
                </a:lnTo>
                <a:lnTo>
                  <a:pt x="1008" y="1632"/>
                </a:lnTo>
                <a:lnTo>
                  <a:pt x="672" y="1728"/>
                </a:lnTo>
                <a:lnTo>
                  <a:pt x="144" y="1824"/>
                </a:lnTo>
                <a:lnTo>
                  <a:pt x="0" y="1824"/>
                </a:lnTo>
                <a:lnTo>
                  <a:pt x="0" y="0"/>
                </a:lnTo>
              </a:path>
            </a:pathLst>
          </a:custGeom>
          <a:solidFill>
            <a:srgbClr val="FFFF99"/>
          </a:solidFill>
          <a:ln w="12700" cap="rnd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441348" name="Oval 4"/>
          <p:cNvSpPr>
            <a:spLocks noChangeArrowheads="1"/>
          </p:cNvSpPr>
          <p:nvPr/>
        </p:nvSpPr>
        <p:spPr bwMode="auto">
          <a:xfrm>
            <a:off x="4267200" y="33528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49" name="Line 5"/>
          <p:cNvSpPr>
            <a:spLocks noChangeShapeType="1"/>
          </p:cNvSpPr>
          <p:nvPr/>
        </p:nvSpPr>
        <p:spPr bwMode="auto">
          <a:xfrm>
            <a:off x="4343400" y="3519488"/>
            <a:ext cx="1588" cy="24876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0" name="Line 6"/>
          <p:cNvSpPr>
            <a:spLocks noChangeShapeType="1"/>
          </p:cNvSpPr>
          <p:nvPr/>
        </p:nvSpPr>
        <p:spPr bwMode="auto">
          <a:xfrm flipH="1">
            <a:off x="2198688" y="3429000"/>
            <a:ext cx="2157412" cy="15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1" name="Rectangle 7"/>
          <p:cNvSpPr>
            <a:spLocks noChangeArrowheads="1"/>
          </p:cNvSpPr>
          <p:nvPr/>
        </p:nvSpPr>
        <p:spPr bwMode="auto">
          <a:xfrm>
            <a:off x="1747838" y="3195638"/>
            <a:ext cx="4222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P*</a:t>
            </a:r>
          </a:p>
        </p:txBody>
      </p:sp>
      <p:sp>
        <p:nvSpPr>
          <p:cNvPr id="441352" name="Rectangle 8"/>
          <p:cNvSpPr>
            <a:spLocks noChangeArrowheads="1"/>
          </p:cNvSpPr>
          <p:nvPr/>
        </p:nvSpPr>
        <p:spPr bwMode="auto">
          <a:xfrm>
            <a:off x="4186238" y="5962650"/>
            <a:ext cx="4191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Q*</a:t>
            </a:r>
          </a:p>
        </p:txBody>
      </p:sp>
      <p:sp>
        <p:nvSpPr>
          <p:cNvPr id="441353" name="Rectangle 9"/>
          <p:cNvSpPr>
            <a:spLocks noChangeArrowheads="1"/>
          </p:cNvSpPr>
          <p:nvPr/>
        </p:nvSpPr>
        <p:spPr bwMode="auto">
          <a:xfrm>
            <a:off x="2932113" y="1271588"/>
            <a:ext cx="4514850" cy="739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algn="ctr" eaLnBrk="0" hangingPunct="0"/>
            <a:r>
              <a:rPr lang="en-US" sz="1400" b="1" dirty="0"/>
              <a:t>Sin la </a:t>
            </a:r>
            <a:r>
              <a:rPr lang="en-US" sz="1400" b="1" dirty="0" err="1"/>
              <a:t>discriminación</a:t>
            </a:r>
            <a:r>
              <a:rPr lang="en-US" sz="1400" b="1" dirty="0"/>
              <a:t> de </a:t>
            </a:r>
            <a:r>
              <a:rPr lang="en-US" sz="1400" b="1" dirty="0" err="1"/>
              <a:t>precios</a:t>
            </a:r>
            <a:r>
              <a:rPr lang="en-US" sz="1400" b="1" dirty="0"/>
              <a:t>, la </a:t>
            </a:r>
            <a:r>
              <a:rPr lang="en-US" sz="1400" b="1" dirty="0" err="1"/>
              <a:t>producción</a:t>
            </a:r>
            <a:r>
              <a:rPr lang="en-US" sz="1400" b="1" dirty="0"/>
              <a:t> </a:t>
            </a:r>
            <a:r>
              <a:rPr lang="en-US" sz="1400" b="1" dirty="0" err="1"/>
              <a:t>es</a:t>
            </a:r>
            <a:r>
              <a:rPr lang="en-US" sz="1400" b="1" dirty="0"/>
              <a:t> Q* y el </a:t>
            </a:r>
            <a:r>
              <a:rPr lang="en-US" sz="1400" b="1" dirty="0" err="1"/>
              <a:t>precio</a:t>
            </a:r>
            <a:r>
              <a:rPr lang="en-US" sz="1400" b="1" dirty="0"/>
              <a:t> </a:t>
            </a:r>
            <a:r>
              <a:rPr lang="en-US" sz="1400" b="1" dirty="0" err="1"/>
              <a:t>es</a:t>
            </a:r>
            <a:r>
              <a:rPr lang="en-US" sz="1400" b="1" dirty="0"/>
              <a:t> P*. El </a:t>
            </a:r>
            <a:r>
              <a:rPr lang="en-US" sz="1400" b="1" dirty="0" err="1"/>
              <a:t>beneficio</a:t>
            </a:r>
            <a:r>
              <a:rPr lang="en-US" sz="1400" b="1" dirty="0"/>
              <a:t> variable </a:t>
            </a:r>
          </a:p>
          <a:p>
            <a:pPr algn="ctr" eaLnBrk="0" hangingPunct="0"/>
            <a:r>
              <a:rPr lang="en-US" sz="1400" b="1" dirty="0"/>
              <a:t>(</a:t>
            </a:r>
            <a:r>
              <a:rPr lang="en-US" sz="1400" b="1" dirty="0" err="1"/>
              <a:t>beneficio</a:t>
            </a:r>
            <a:r>
              <a:rPr lang="en-US" sz="1400" b="1" dirty="0"/>
              <a:t> – CF) </a:t>
            </a:r>
            <a:r>
              <a:rPr lang="en-US" sz="1400" b="1" dirty="0" err="1"/>
              <a:t>es</a:t>
            </a:r>
            <a:r>
              <a:rPr lang="en-US" sz="1400" b="1" dirty="0"/>
              <a:t> la </a:t>
            </a:r>
            <a:r>
              <a:rPr lang="en-US" sz="1400" b="1" dirty="0" err="1"/>
              <a:t>zona</a:t>
            </a:r>
            <a:r>
              <a:rPr lang="en-US" sz="1400" b="1" dirty="0"/>
              <a:t> </a:t>
            </a:r>
            <a:r>
              <a:rPr lang="en-US" sz="1400" b="1" dirty="0" err="1"/>
              <a:t>amarilla</a:t>
            </a:r>
            <a:r>
              <a:rPr lang="en-US" sz="1400" b="1" dirty="0"/>
              <a:t> entre CM </a:t>
            </a:r>
            <a:r>
              <a:rPr lang="en-US" sz="1400" b="1" dirty="0" smtClean="0"/>
              <a:t>e </a:t>
            </a:r>
            <a:r>
              <a:rPr lang="en-US" sz="1400" b="1" dirty="0"/>
              <a:t>IM.</a:t>
            </a:r>
          </a:p>
        </p:txBody>
      </p:sp>
      <p:sp>
        <p:nvSpPr>
          <p:cNvPr id="441354" name="Rectangle 10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5" name="Rectangle 11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6" name="Rectangle 12"/>
          <p:cNvSpPr>
            <a:spLocks noGrp="1" noChangeArrowheads="1"/>
          </p:cNvSpPr>
          <p:nvPr>
            <p:ph type="title"/>
          </p:nvPr>
        </p:nvSpPr>
        <p:spPr>
          <a:xfrm>
            <a:off x="1419225" y="5799137"/>
            <a:ext cx="7467599" cy="1058863"/>
          </a:xfrm>
          <a:noFill/>
          <a:ln/>
        </p:spPr>
        <p:txBody>
          <a:bodyPr lIns="90488" tIns="44450" rIns="90488" bIns="44450" anchor="b"/>
          <a:lstStyle/>
          <a:p>
            <a:pPr algn="l"/>
            <a:r>
              <a:rPr lang="en-US" sz="1800" i="1" dirty="0" err="1" smtClean="0"/>
              <a:t>Figura</a:t>
            </a:r>
            <a:r>
              <a:rPr lang="en-US" sz="1800" i="1" dirty="0" smtClean="0"/>
              <a:t> 14. </a:t>
            </a:r>
            <a:r>
              <a:rPr lang="en-US" sz="1800" dirty="0"/>
              <a:t>Los </a:t>
            </a:r>
            <a:r>
              <a:rPr lang="en-US" sz="1800" dirty="0" err="1"/>
              <a:t>beneficios</a:t>
            </a:r>
            <a:r>
              <a:rPr lang="en-US" sz="1800" dirty="0"/>
              <a:t> </a:t>
            </a:r>
            <a:r>
              <a:rPr lang="en-US" sz="1800" dirty="0" err="1"/>
              <a:t>adicionales</a:t>
            </a:r>
            <a:r>
              <a:rPr lang="en-US" sz="1800" dirty="0"/>
              <a:t> </a:t>
            </a:r>
            <a:r>
              <a:rPr lang="en-US" sz="1800" dirty="0" err="1"/>
              <a:t>generados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la </a:t>
            </a:r>
            <a:r>
              <a:rPr lang="en-US" sz="1800" dirty="0" err="1"/>
              <a:t>discriminación</a:t>
            </a:r>
            <a:r>
              <a:rPr lang="en-US" sz="1800" dirty="0"/>
              <a:t> de </a:t>
            </a:r>
            <a:r>
              <a:rPr lang="en-US" sz="1800" dirty="0" err="1"/>
              <a:t>precios</a:t>
            </a:r>
            <a:r>
              <a:rPr lang="en-US" sz="1800" dirty="0"/>
              <a:t> de primer </a:t>
            </a:r>
            <a:r>
              <a:rPr lang="en-US" sz="1800" dirty="0" err="1" smtClean="0"/>
              <a:t>grado</a:t>
            </a:r>
            <a:r>
              <a:rPr lang="en-US" sz="1800" dirty="0" smtClean="0"/>
              <a:t>.</a:t>
            </a:r>
            <a:endParaRPr lang="en-US" sz="3600" dirty="0"/>
          </a:p>
        </p:txBody>
      </p:sp>
      <p:sp>
        <p:nvSpPr>
          <p:cNvPr id="441357" name="Rectangle 13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8" name="Line 14"/>
          <p:cNvSpPr>
            <a:spLocks noChangeShapeType="1"/>
          </p:cNvSpPr>
          <p:nvPr/>
        </p:nvSpPr>
        <p:spPr bwMode="auto">
          <a:xfrm>
            <a:off x="2209800" y="175101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59" name="Line 15"/>
          <p:cNvSpPr>
            <a:spLocks noChangeShapeType="1"/>
          </p:cNvSpPr>
          <p:nvPr/>
        </p:nvSpPr>
        <p:spPr bwMode="auto">
          <a:xfrm>
            <a:off x="2203450" y="6007100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60" name="Rectangle 16"/>
          <p:cNvSpPr>
            <a:spLocks noChangeArrowheads="1"/>
          </p:cNvSpPr>
          <p:nvPr/>
        </p:nvSpPr>
        <p:spPr bwMode="auto">
          <a:xfrm>
            <a:off x="5908675" y="5970588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 err="1"/>
              <a:t>Cantidad</a:t>
            </a:r>
            <a:endParaRPr lang="en-US" sz="1600" b="1" dirty="0"/>
          </a:p>
        </p:txBody>
      </p:sp>
      <p:sp>
        <p:nvSpPr>
          <p:cNvPr id="441361" name="Rectangle 17"/>
          <p:cNvSpPr>
            <a:spLocks noChangeArrowheads="1"/>
          </p:cNvSpPr>
          <p:nvPr/>
        </p:nvSpPr>
        <p:spPr bwMode="auto">
          <a:xfrm>
            <a:off x="1106488" y="1644650"/>
            <a:ext cx="866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/>
              <a:t>um/</a:t>
            </a:r>
            <a:r>
              <a:rPr lang="en-US" sz="1800" b="1" dirty="0" err="1"/>
              <a:t>ud</a:t>
            </a:r>
            <a:endParaRPr lang="en-US" sz="1800" b="1" dirty="0"/>
          </a:p>
        </p:txBody>
      </p:sp>
      <p:sp>
        <p:nvSpPr>
          <p:cNvPr id="441362" name="Rectangle 18"/>
          <p:cNvSpPr>
            <a:spLocks noChangeArrowheads="1"/>
          </p:cNvSpPr>
          <p:nvPr/>
        </p:nvSpPr>
        <p:spPr bwMode="auto">
          <a:xfrm>
            <a:off x="1395413" y="1338263"/>
            <a:ext cx="336632" cy="36676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 smtClean="0"/>
              <a:t>P</a:t>
            </a:r>
            <a:endParaRPr lang="en-US" sz="1800" b="1" baseline="-25000" dirty="0"/>
          </a:p>
        </p:txBody>
      </p:sp>
      <p:sp>
        <p:nvSpPr>
          <p:cNvPr id="441363" name="Rectangle 19"/>
          <p:cNvSpPr>
            <a:spLocks noChangeArrowheads="1"/>
          </p:cNvSpPr>
          <p:nvPr/>
        </p:nvSpPr>
        <p:spPr bwMode="auto">
          <a:xfrm>
            <a:off x="5899150" y="3530600"/>
            <a:ext cx="3244850" cy="739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/>
              <a:t>Con la discriminación perfecta, </a:t>
            </a:r>
          </a:p>
          <a:p>
            <a:pPr algn="ctr" eaLnBrk="0" hangingPunct="0"/>
            <a:r>
              <a:rPr lang="en-US" sz="1400" b="1"/>
              <a:t>cada consumidor paga el precio </a:t>
            </a:r>
          </a:p>
          <a:p>
            <a:pPr algn="ctr" eaLnBrk="0" hangingPunct="0"/>
            <a:r>
              <a:rPr lang="en-US" sz="1400" b="1"/>
              <a:t>máximo que está dispuesto a pagar.</a:t>
            </a:r>
          </a:p>
        </p:txBody>
      </p:sp>
      <p:sp>
        <p:nvSpPr>
          <p:cNvPr id="441364" name="AutoShape 20"/>
          <p:cNvSpPr>
            <a:spLocks noChangeArrowheads="1"/>
          </p:cNvSpPr>
          <p:nvPr/>
        </p:nvSpPr>
        <p:spPr bwMode="auto">
          <a:xfrm>
            <a:off x="2209800" y="2286000"/>
            <a:ext cx="2133600" cy="1143000"/>
          </a:xfrm>
          <a:prstGeom prst="rtTriangle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65" name="Rectangle 21"/>
          <p:cNvSpPr>
            <a:spLocks noChangeArrowheads="1"/>
          </p:cNvSpPr>
          <p:nvPr/>
        </p:nvSpPr>
        <p:spPr bwMode="auto">
          <a:xfrm>
            <a:off x="4208463" y="2181225"/>
            <a:ext cx="4645025" cy="5270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 dirty="0"/>
              <a:t>El </a:t>
            </a:r>
            <a:r>
              <a:rPr lang="en-US" sz="1400" b="1" dirty="0" err="1"/>
              <a:t>excedente</a:t>
            </a:r>
            <a:r>
              <a:rPr lang="en-US" sz="1400" b="1" dirty="0"/>
              <a:t> del </a:t>
            </a:r>
            <a:r>
              <a:rPr lang="en-US" sz="1400" b="1" dirty="0" err="1"/>
              <a:t>consumidor</a:t>
            </a:r>
            <a:r>
              <a:rPr lang="en-US" sz="1400" b="1" dirty="0"/>
              <a:t> </a:t>
            </a:r>
            <a:r>
              <a:rPr lang="en-US" sz="1400" b="1" dirty="0" err="1"/>
              <a:t>es</a:t>
            </a:r>
            <a:r>
              <a:rPr lang="en-US" sz="1400" b="1" dirty="0"/>
              <a:t> el </a:t>
            </a:r>
            <a:r>
              <a:rPr lang="en-US" sz="1400" b="1" dirty="0" err="1" smtClean="0"/>
              <a:t>área</a:t>
            </a:r>
            <a:r>
              <a:rPr lang="en-US" sz="1400" b="1" dirty="0" smtClean="0"/>
              <a:t> del </a:t>
            </a:r>
            <a:r>
              <a:rPr lang="en-US" sz="1400" b="1" dirty="0" err="1" smtClean="0"/>
              <a:t>triángulo</a:t>
            </a:r>
            <a:endParaRPr lang="en-US" sz="1400" b="1" dirty="0"/>
          </a:p>
          <a:p>
            <a:pPr algn="ctr" eaLnBrk="0" hangingPunct="0"/>
            <a:r>
              <a:rPr lang="en-US" sz="1400" b="1" dirty="0" err="1" smtClean="0"/>
              <a:t>situado</a:t>
            </a:r>
            <a:r>
              <a:rPr lang="en-US" sz="1400" b="1" dirty="0" smtClean="0"/>
              <a:t> </a:t>
            </a:r>
            <a:r>
              <a:rPr lang="en-US" sz="1400" b="1" dirty="0" err="1"/>
              <a:t>por</a:t>
            </a:r>
            <a:r>
              <a:rPr lang="en-US" sz="1400" b="1" dirty="0"/>
              <a:t> </a:t>
            </a:r>
            <a:r>
              <a:rPr lang="en-US" sz="1400" b="1" dirty="0" err="1"/>
              <a:t>encima</a:t>
            </a:r>
            <a:r>
              <a:rPr lang="en-US" sz="1400" b="1" dirty="0"/>
              <a:t> de P*, entre 0 y la </a:t>
            </a:r>
            <a:r>
              <a:rPr lang="en-US" sz="1400" b="1" dirty="0" err="1"/>
              <a:t>producción</a:t>
            </a:r>
            <a:r>
              <a:rPr lang="en-US" sz="1400" b="1" dirty="0"/>
              <a:t> Q*.</a:t>
            </a:r>
          </a:p>
        </p:txBody>
      </p:sp>
      <p:sp>
        <p:nvSpPr>
          <p:cNvPr id="441366" name="Line 22"/>
          <p:cNvSpPr>
            <a:spLocks noChangeShapeType="1"/>
          </p:cNvSpPr>
          <p:nvPr/>
        </p:nvSpPr>
        <p:spPr bwMode="auto">
          <a:xfrm>
            <a:off x="2236788" y="2312988"/>
            <a:ext cx="4214812" cy="2233612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67" name="Line 23"/>
          <p:cNvSpPr>
            <a:spLocks noChangeShapeType="1"/>
          </p:cNvSpPr>
          <p:nvPr/>
        </p:nvSpPr>
        <p:spPr bwMode="auto">
          <a:xfrm>
            <a:off x="2236788" y="2312988"/>
            <a:ext cx="2919412" cy="32242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68" name="Rectangle 24"/>
          <p:cNvSpPr>
            <a:spLocks noChangeArrowheads="1"/>
          </p:cNvSpPr>
          <p:nvPr/>
        </p:nvSpPr>
        <p:spPr bwMode="auto">
          <a:xfrm>
            <a:off x="6519863" y="4351338"/>
            <a:ext cx="98742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D = IMe</a:t>
            </a:r>
          </a:p>
        </p:txBody>
      </p:sp>
      <p:sp>
        <p:nvSpPr>
          <p:cNvPr id="441369" name="Rectangle 25"/>
          <p:cNvSpPr>
            <a:spLocks noChangeArrowheads="1"/>
          </p:cNvSpPr>
          <p:nvPr/>
        </p:nvSpPr>
        <p:spPr bwMode="auto">
          <a:xfrm>
            <a:off x="4567238" y="5481638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IM</a:t>
            </a:r>
          </a:p>
        </p:txBody>
      </p:sp>
      <p:grpSp>
        <p:nvGrpSpPr>
          <p:cNvPr id="2" name="Group 26"/>
          <p:cNvGrpSpPr>
            <a:grpSpLocks/>
          </p:cNvGrpSpPr>
          <p:nvPr/>
        </p:nvGrpSpPr>
        <p:grpSpPr bwMode="auto">
          <a:xfrm>
            <a:off x="2208213" y="2967038"/>
            <a:ext cx="4114800" cy="2217737"/>
            <a:chOff x="1391" y="1869"/>
            <a:chExt cx="2592" cy="1397"/>
          </a:xfrm>
        </p:grpSpPr>
        <p:sp>
          <p:nvSpPr>
            <p:cNvPr id="441371" name="Freeform 27"/>
            <p:cNvSpPr>
              <a:spLocks/>
            </p:cNvSpPr>
            <p:nvPr/>
          </p:nvSpPr>
          <p:spPr bwMode="auto">
            <a:xfrm>
              <a:off x="1391" y="2173"/>
              <a:ext cx="2357" cy="1093"/>
            </a:xfrm>
            <a:custGeom>
              <a:avLst/>
              <a:gdLst/>
              <a:ahLst/>
              <a:cxnLst>
                <a:cxn ang="0">
                  <a:pos x="0" y="1092"/>
                </a:cxn>
                <a:cxn ang="0">
                  <a:pos x="30" y="1087"/>
                </a:cxn>
                <a:cxn ang="0">
                  <a:pos x="72" y="1082"/>
                </a:cxn>
                <a:cxn ang="0">
                  <a:pos x="162" y="1071"/>
                </a:cxn>
                <a:cxn ang="0">
                  <a:pos x="270" y="1055"/>
                </a:cxn>
                <a:cxn ang="0">
                  <a:pos x="396" y="1040"/>
                </a:cxn>
                <a:cxn ang="0">
                  <a:pos x="647" y="998"/>
                </a:cxn>
                <a:cxn ang="0">
                  <a:pos x="773" y="972"/>
                </a:cxn>
                <a:cxn ang="0">
                  <a:pos x="881" y="941"/>
                </a:cxn>
                <a:cxn ang="0">
                  <a:pos x="1085" y="873"/>
                </a:cxn>
                <a:cxn ang="0">
                  <a:pos x="1283" y="799"/>
                </a:cxn>
                <a:cxn ang="0">
                  <a:pos x="1475" y="711"/>
                </a:cxn>
                <a:cxn ang="0">
                  <a:pos x="1571" y="658"/>
                </a:cxn>
                <a:cxn ang="0">
                  <a:pos x="1661" y="601"/>
                </a:cxn>
                <a:cxn ang="0">
                  <a:pos x="1756" y="533"/>
                </a:cxn>
                <a:cxn ang="0">
                  <a:pos x="1852" y="460"/>
                </a:cxn>
                <a:cxn ang="0">
                  <a:pos x="1948" y="376"/>
                </a:cxn>
                <a:cxn ang="0">
                  <a:pos x="2044" y="288"/>
                </a:cxn>
                <a:cxn ang="0">
                  <a:pos x="2140" y="204"/>
                </a:cxn>
                <a:cxn ang="0">
                  <a:pos x="2224" y="126"/>
                </a:cxn>
                <a:cxn ang="0">
                  <a:pos x="2296" y="58"/>
                </a:cxn>
                <a:cxn ang="0">
                  <a:pos x="2356" y="0"/>
                </a:cxn>
              </a:cxnLst>
              <a:rect l="0" t="0" r="r" b="b"/>
              <a:pathLst>
                <a:path w="2357" h="1093">
                  <a:moveTo>
                    <a:pt x="0" y="1092"/>
                  </a:moveTo>
                  <a:lnTo>
                    <a:pt x="30" y="1087"/>
                  </a:lnTo>
                  <a:lnTo>
                    <a:pt x="72" y="1082"/>
                  </a:lnTo>
                  <a:lnTo>
                    <a:pt x="162" y="1071"/>
                  </a:lnTo>
                  <a:lnTo>
                    <a:pt x="270" y="1055"/>
                  </a:lnTo>
                  <a:lnTo>
                    <a:pt x="396" y="1040"/>
                  </a:lnTo>
                  <a:lnTo>
                    <a:pt x="647" y="998"/>
                  </a:lnTo>
                  <a:lnTo>
                    <a:pt x="773" y="972"/>
                  </a:lnTo>
                  <a:lnTo>
                    <a:pt x="881" y="941"/>
                  </a:lnTo>
                  <a:lnTo>
                    <a:pt x="1085" y="873"/>
                  </a:lnTo>
                  <a:lnTo>
                    <a:pt x="1283" y="799"/>
                  </a:lnTo>
                  <a:lnTo>
                    <a:pt x="1475" y="711"/>
                  </a:lnTo>
                  <a:lnTo>
                    <a:pt x="1571" y="658"/>
                  </a:lnTo>
                  <a:lnTo>
                    <a:pt x="1661" y="601"/>
                  </a:lnTo>
                  <a:lnTo>
                    <a:pt x="1756" y="533"/>
                  </a:lnTo>
                  <a:lnTo>
                    <a:pt x="1852" y="460"/>
                  </a:lnTo>
                  <a:lnTo>
                    <a:pt x="1948" y="376"/>
                  </a:lnTo>
                  <a:lnTo>
                    <a:pt x="2044" y="288"/>
                  </a:lnTo>
                  <a:lnTo>
                    <a:pt x="2140" y="204"/>
                  </a:lnTo>
                  <a:lnTo>
                    <a:pt x="2224" y="126"/>
                  </a:lnTo>
                  <a:lnTo>
                    <a:pt x="2296" y="58"/>
                  </a:lnTo>
                  <a:lnTo>
                    <a:pt x="2356" y="0"/>
                  </a:lnTo>
                </a:path>
              </a:pathLst>
            </a:custGeom>
            <a:noFill/>
            <a:ln w="50800" cap="rnd" cmpd="sng">
              <a:solidFill>
                <a:srgbClr val="99663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41372" name="Rectangle 28"/>
            <p:cNvSpPr>
              <a:spLocks noChangeArrowheads="1"/>
            </p:cNvSpPr>
            <p:nvPr/>
          </p:nvSpPr>
          <p:spPr bwMode="auto">
            <a:xfrm>
              <a:off x="3645" y="1869"/>
              <a:ext cx="33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/>
                <a:t>CM</a:t>
              </a:r>
            </a:p>
          </p:txBody>
        </p:sp>
      </p:grpSp>
      <p:sp>
        <p:nvSpPr>
          <p:cNvPr id="441373" name="Rectangle 29"/>
          <p:cNvSpPr>
            <a:spLocks noChangeArrowheads="1"/>
          </p:cNvSpPr>
          <p:nvPr/>
        </p:nvSpPr>
        <p:spPr bwMode="auto">
          <a:xfrm>
            <a:off x="5789613" y="4770438"/>
            <a:ext cx="3125787" cy="1196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b="1"/>
              <a:t>La producción se expande a Q** .</a:t>
            </a:r>
          </a:p>
          <a:p>
            <a:pPr algn="ctr" eaLnBrk="0" hangingPunct="0"/>
            <a:r>
              <a:rPr lang="en-US" b="1"/>
              <a:t> La curva de IM marginal relevante para</a:t>
            </a:r>
          </a:p>
          <a:p>
            <a:pPr algn="ctr" eaLnBrk="0" hangingPunct="0"/>
            <a:r>
              <a:rPr lang="en-US" b="1"/>
              <a:t>el monopolista es la DD. Los beneficios</a:t>
            </a:r>
          </a:p>
          <a:p>
            <a:pPr algn="ctr" eaLnBrk="0" hangingPunct="0"/>
            <a:r>
              <a:rPr lang="en-US" b="1"/>
              <a:t>aumentan en la zona situada por encima</a:t>
            </a:r>
          </a:p>
          <a:p>
            <a:pPr algn="ctr" eaLnBrk="0" hangingPunct="0"/>
            <a:r>
              <a:rPr lang="en-US" b="1"/>
              <a:t> de CM, entre el IM anterior y D para la </a:t>
            </a:r>
          </a:p>
          <a:p>
            <a:pPr algn="ctr" eaLnBrk="0" hangingPunct="0"/>
            <a:r>
              <a:rPr lang="en-US" b="1"/>
              <a:t>producción Q** (color púrpura).</a:t>
            </a:r>
          </a:p>
        </p:txBody>
      </p:sp>
      <p:sp>
        <p:nvSpPr>
          <p:cNvPr id="441374" name="Line 30"/>
          <p:cNvSpPr>
            <a:spLocks noChangeShapeType="1"/>
          </p:cNvSpPr>
          <p:nvPr/>
        </p:nvSpPr>
        <p:spPr bwMode="auto">
          <a:xfrm>
            <a:off x="5386388" y="3976688"/>
            <a:ext cx="0" cy="2030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75" name="Line 31"/>
          <p:cNvSpPr>
            <a:spLocks noChangeShapeType="1"/>
          </p:cNvSpPr>
          <p:nvPr/>
        </p:nvSpPr>
        <p:spPr bwMode="auto">
          <a:xfrm flipH="1">
            <a:off x="2251075" y="3962400"/>
            <a:ext cx="3148013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1376" name="Rectangle 32"/>
          <p:cNvSpPr>
            <a:spLocks noChangeArrowheads="1"/>
          </p:cNvSpPr>
          <p:nvPr/>
        </p:nvSpPr>
        <p:spPr bwMode="auto">
          <a:xfrm>
            <a:off x="5000625" y="5962650"/>
            <a:ext cx="49847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Q**</a:t>
            </a:r>
          </a:p>
        </p:txBody>
      </p:sp>
      <p:sp>
        <p:nvSpPr>
          <p:cNvPr id="441377" name="Rectangle 33"/>
          <p:cNvSpPr>
            <a:spLocks noChangeArrowheads="1"/>
          </p:cNvSpPr>
          <p:nvPr/>
        </p:nvSpPr>
        <p:spPr bwMode="auto">
          <a:xfrm>
            <a:off x="1800225" y="3805238"/>
            <a:ext cx="442913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i="1"/>
              <a:t>P</a:t>
            </a:r>
            <a:r>
              <a:rPr lang="en-US" sz="1800" b="1" i="1" baseline="-25000"/>
              <a:t>C</a:t>
            </a:r>
          </a:p>
        </p:txBody>
      </p:sp>
      <p:sp>
        <p:nvSpPr>
          <p:cNvPr id="441378" name="Oval 34"/>
          <p:cNvSpPr>
            <a:spLocks noChangeArrowheads="1"/>
          </p:cNvSpPr>
          <p:nvPr/>
        </p:nvSpPr>
        <p:spPr bwMode="auto">
          <a:xfrm>
            <a:off x="5310188" y="3886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" name="Rectangle 4"/>
          <p:cNvSpPr txBox="1">
            <a:spLocks noChangeArrowheads="1"/>
          </p:cNvSpPr>
          <p:nvPr/>
        </p:nvSpPr>
        <p:spPr bwMode="auto">
          <a:xfrm>
            <a:off x="457200" y="-2095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4.2. Clases de discriminación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6" name="Rectangle 8"/>
          <p:cNvSpPr>
            <a:spLocks noChangeArrowheads="1"/>
          </p:cNvSpPr>
          <p:nvPr/>
        </p:nvSpPr>
        <p:spPr bwMode="auto">
          <a:xfrm>
            <a:off x="2052638" y="6048375"/>
            <a:ext cx="296557" cy="33598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 smtClean="0"/>
              <a:t>0</a:t>
            </a:r>
            <a:endParaRPr lang="en-US" sz="1600" b="1" dirty="0"/>
          </a:p>
        </p:txBody>
      </p:sp>
      <p:pic>
        <p:nvPicPr>
          <p:cNvPr id="3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45389" y="2189671"/>
            <a:ext cx="549215" cy="549215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4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0728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441346" grpId="0" animBg="1"/>
      <p:bldP spid="441363" grpId="0" animBg="1" autoUpdateAnimBg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573088" y="1648947"/>
            <a:ext cx="8381922" cy="4812178"/>
            <a:chOff x="477" y="721"/>
            <a:chExt cx="6103" cy="3503"/>
          </a:xfrm>
        </p:grpSpPr>
        <p:sp>
          <p:nvSpPr>
            <p:cNvPr id="443395" name="Freeform 3"/>
            <p:cNvSpPr>
              <a:spLocks/>
            </p:cNvSpPr>
            <p:nvPr/>
          </p:nvSpPr>
          <p:spPr bwMode="auto">
            <a:xfrm>
              <a:off x="1392" y="1440"/>
              <a:ext cx="1969" cy="14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68" y="1056"/>
                </a:cxn>
                <a:cxn ang="0">
                  <a:pos x="1824" y="1200"/>
                </a:cxn>
                <a:cxn ang="0">
                  <a:pos x="1536" y="1392"/>
                </a:cxn>
                <a:cxn ang="0">
                  <a:pos x="1344" y="1488"/>
                </a:cxn>
                <a:cxn ang="0">
                  <a:pos x="0" y="0"/>
                </a:cxn>
              </a:cxnLst>
              <a:rect l="0" t="0" r="r" b="b"/>
              <a:pathLst>
                <a:path w="1969" h="1489">
                  <a:moveTo>
                    <a:pt x="0" y="0"/>
                  </a:moveTo>
                  <a:lnTo>
                    <a:pt x="1968" y="1056"/>
                  </a:lnTo>
                  <a:lnTo>
                    <a:pt x="1824" y="1200"/>
                  </a:lnTo>
                  <a:lnTo>
                    <a:pt x="1536" y="1392"/>
                  </a:lnTo>
                  <a:lnTo>
                    <a:pt x="1344" y="1488"/>
                  </a:lnTo>
                  <a:lnTo>
                    <a:pt x="0" y="0"/>
                  </a:lnTo>
                </a:path>
              </a:pathLst>
            </a:custGeom>
            <a:solidFill>
              <a:srgbClr val="CC99FF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43396" name="Freeform 4"/>
            <p:cNvSpPr>
              <a:spLocks/>
            </p:cNvSpPr>
            <p:nvPr/>
          </p:nvSpPr>
          <p:spPr bwMode="auto">
            <a:xfrm>
              <a:off x="1392" y="1440"/>
              <a:ext cx="1345" cy="18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344" y="1488"/>
                </a:cxn>
                <a:cxn ang="0">
                  <a:pos x="1008" y="1632"/>
                </a:cxn>
                <a:cxn ang="0">
                  <a:pos x="672" y="1728"/>
                </a:cxn>
                <a:cxn ang="0">
                  <a:pos x="144" y="1824"/>
                </a:cxn>
                <a:cxn ang="0">
                  <a:pos x="0" y="1824"/>
                </a:cxn>
                <a:cxn ang="0">
                  <a:pos x="0" y="0"/>
                </a:cxn>
              </a:cxnLst>
              <a:rect l="0" t="0" r="r" b="b"/>
              <a:pathLst>
                <a:path w="1345" h="1825">
                  <a:moveTo>
                    <a:pt x="0" y="0"/>
                  </a:moveTo>
                  <a:lnTo>
                    <a:pt x="1344" y="1488"/>
                  </a:lnTo>
                  <a:lnTo>
                    <a:pt x="1008" y="1632"/>
                  </a:lnTo>
                  <a:lnTo>
                    <a:pt x="672" y="1728"/>
                  </a:lnTo>
                  <a:lnTo>
                    <a:pt x="144" y="1824"/>
                  </a:lnTo>
                  <a:lnTo>
                    <a:pt x="0" y="1824"/>
                  </a:lnTo>
                  <a:lnTo>
                    <a:pt x="0" y="0"/>
                  </a:lnTo>
                </a:path>
              </a:pathLst>
            </a:custGeom>
            <a:solidFill>
              <a:srgbClr val="FFFF99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43397" name="Oval 5"/>
            <p:cNvSpPr>
              <a:spLocks noChangeArrowheads="1"/>
            </p:cNvSpPr>
            <p:nvPr/>
          </p:nvSpPr>
          <p:spPr bwMode="auto">
            <a:xfrm>
              <a:off x="2688" y="21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398" name="Line 6"/>
            <p:cNvSpPr>
              <a:spLocks noChangeShapeType="1"/>
            </p:cNvSpPr>
            <p:nvPr/>
          </p:nvSpPr>
          <p:spPr bwMode="auto">
            <a:xfrm>
              <a:off x="2736" y="2217"/>
              <a:ext cx="0" cy="156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399" name="Line 7"/>
            <p:cNvSpPr>
              <a:spLocks noChangeShapeType="1"/>
            </p:cNvSpPr>
            <p:nvPr/>
          </p:nvSpPr>
          <p:spPr bwMode="auto">
            <a:xfrm flipH="1">
              <a:off x="1385" y="2160"/>
              <a:ext cx="135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00" name="Rectangle 8"/>
            <p:cNvSpPr>
              <a:spLocks noChangeArrowheads="1"/>
            </p:cNvSpPr>
            <p:nvPr/>
          </p:nvSpPr>
          <p:spPr bwMode="auto">
            <a:xfrm>
              <a:off x="1101" y="2013"/>
              <a:ext cx="288" cy="2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P*</a:t>
              </a:r>
            </a:p>
          </p:txBody>
        </p:sp>
        <p:sp>
          <p:nvSpPr>
            <p:cNvPr id="443401" name="Rectangle 9"/>
            <p:cNvSpPr>
              <a:spLocks noChangeArrowheads="1"/>
            </p:cNvSpPr>
            <p:nvPr/>
          </p:nvSpPr>
          <p:spPr bwMode="auto">
            <a:xfrm>
              <a:off x="2637" y="3756"/>
              <a:ext cx="283" cy="22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 i="1"/>
                <a:t>Q*</a:t>
              </a:r>
            </a:p>
          </p:txBody>
        </p:sp>
        <p:sp>
          <p:nvSpPr>
            <p:cNvPr id="443402" name="Rectangle 10"/>
            <p:cNvSpPr>
              <a:spLocks noChangeArrowheads="1"/>
            </p:cNvSpPr>
            <p:nvPr/>
          </p:nvSpPr>
          <p:spPr bwMode="auto">
            <a:xfrm>
              <a:off x="1821" y="1053"/>
              <a:ext cx="2646" cy="42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dirty="0" err="1"/>
                <a:t>Excedente</a:t>
              </a:r>
              <a:r>
                <a:rPr lang="en-US" sz="1600" b="1" dirty="0"/>
                <a:t> del </a:t>
              </a:r>
              <a:r>
                <a:rPr lang="en-US" sz="1600" b="1" dirty="0" err="1"/>
                <a:t>consumidor</a:t>
              </a:r>
              <a:r>
                <a:rPr lang="en-US" sz="1600" b="1" dirty="0"/>
                <a:t>  </a:t>
              </a:r>
            </a:p>
            <a:p>
              <a:pPr eaLnBrk="0" hangingPunct="0"/>
              <a:r>
                <a:rPr lang="en-US" sz="1600" b="1" dirty="0" err="1"/>
                <a:t>cuando</a:t>
              </a:r>
              <a:r>
                <a:rPr lang="en-US" sz="1600" b="1" dirty="0"/>
                <a:t> se cobra un </a:t>
              </a:r>
              <a:r>
                <a:rPr lang="en-US" sz="1600" b="1" dirty="0" err="1"/>
                <a:t>único</a:t>
              </a:r>
              <a:r>
                <a:rPr lang="en-US" sz="1600" b="1" dirty="0"/>
                <a:t> </a:t>
              </a:r>
              <a:r>
                <a:rPr lang="en-US" sz="1600" b="1" dirty="0" err="1"/>
                <a:t>precio</a:t>
              </a:r>
              <a:r>
                <a:rPr lang="en-US" sz="1600" b="1" dirty="0"/>
                <a:t> P*</a:t>
              </a:r>
            </a:p>
          </p:txBody>
        </p:sp>
        <p:sp>
          <p:nvSpPr>
            <p:cNvPr id="443403" name="Line 11"/>
            <p:cNvSpPr>
              <a:spLocks noChangeShapeType="1"/>
            </p:cNvSpPr>
            <p:nvPr/>
          </p:nvSpPr>
          <p:spPr bwMode="auto">
            <a:xfrm flipH="1">
              <a:off x="2049" y="1457"/>
              <a:ext cx="319" cy="303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04" name="Rectangle 12"/>
            <p:cNvSpPr>
              <a:spLocks noChangeArrowheads="1"/>
            </p:cNvSpPr>
            <p:nvPr/>
          </p:nvSpPr>
          <p:spPr bwMode="auto">
            <a:xfrm>
              <a:off x="3355" y="1485"/>
              <a:ext cx="3225" cy="42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dirty="0" err="1"/>
                <a:t>Beneficio</a:t>
              </a:r>
              <a:r>
                <a:rPr lang="en-US" sz="1600" b="1" dirty="0"/>
                <a:t> variable </a:t>
              </a:r>
              <a:r>
                <a:rPr lang="en-US" sz="1600" b="1" dirty="0" err="1"/>
                <a:t>generado</a:t>
              </a:r>
              <a:r>
                <a:rPr lang="en-US" sz="1600" b="1" dirty="0"/>
                <a:t> </a:t>
              </a:r>
              <a:r>
                <a:rPr lang="en-US" sz="1600" b="1" dirty="0" err="1"/>
                <a:t>cuando</a:t>
              </a:r>
              <a:r>
                <a:rPr lang="en-US" sz="1600" b="1" dirty="0"/>
                <a:t> </a:t>
              </a:r>
            </a:p>
            <a:p>
              <a:pPr eaLnBrk="0" hangingPunct="0"/>
              <a:r>
                <a:rPr lang="en-US" sz="1600" b="1" dirty="0"/>
                <a:t>se cobra un </a:t>
              </a:r>
              <a:r>
                <a:rPr lang="en-US" sz="1600" b="1" dirty="0" err="1" smtClean="0"/>
                <a:t>único</a:t>
              </a:r>
              <a:r>
                <a:rPr lang="en-US" sz="1600" b="1" dirty="0" smtClean="0"/>
                <a:t> </a:t>
              </a:r>
              <a:r>
                <a:rPr lang="en-US" sz="1600" b="1" dirty="0" err="1" smtClean="0"/>
                <a:t>precio</a:t>
              </a:r>
              <a:r>
                <a:rPr lang="en-US" sz="1600" b="1" dirty="0" smtClean="0"/>
                <a:t> </a:t>
              </a:r>
              <a:r>
                <a:rPr lang="en-US" sz="1600" b="1" dirty="0"/>
                <a:t>P* </a:t>
              </a:r>
              <a:r>
                <a:rPr lang="en-US" sz="1600" b="1" dirty="0" smtClean="0"/>
                <a:t>(color </a:t>
              </a:r>
              <a:r>
                <a:rPr lang="en-US" sz="1600" b="1" dirty="0" err="1" smtClean="0"/>
                <a:t>amarillo</a:t>
              </a:r>
              <a:r>
                <a:rPr lang="en-US" sz="1600" b="1" dirty="0" smtClean="0"/>
                <a:t>)</a:t>
              </a:r>
              <a:endParaRPr lang="en-US" sz="1600" b="1" dirty="0"/>
            </a:p>
          </p:txBody>
        </p:sp>
        <p:sp>
          <p:nvSpPr>
            <p:cNvPr id="443405" name="Line 13"/>
            <p:cNvSpPr>
              <a:spLocks noChangeShapeType="1"/>
            </p:cNvSpPr>
            <p:nvPr/>
          </p:nvSpPr>
          <p:spPr bwMode="auto">
            <a:xfrm flipH="1">
              <a:off x="2201" y="1929"/>
              <a:ext cx="1311" cy="70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06" name="Rectangle 14"/>
            <p:cNvSpPr>
              <a:spLocks noChangeArrowheads="1"/>
            </p:cNvSpPr>
            <p:nvPr/>
          </p:nvSpPr>
          <p:spPr bwMode="auto">
            <a:xfrm>
              <a:off x="4046" y="2172"/>
              <a:ext cx="2023" cy="53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 dirty="0" err="1"/>
                <a:t>Beneficio</a:t>
              </a:r>
              <a:r>
                <a:rPr lang="en-US" sz="1400" b="1" dirty="0"/>
                <a:t> </a:t>
              </a:r>
              <a:r>
                <a:rPr lang="en-US" sz="1400" b="1" dirty="0" err="1"/>
                <a:t>adicional</a:t>
              </a:r>
              <a:r>
                <a:rPr lang="en-US" sz="1400" b="1" dirty="0"/>
                <a:t> </a:t>
              </a:r>
              <a:r>
                <a:rPr lang="en-US" sz="1400" b="1" dirty="0" err="1"/>
                <a:t>generado</a:t>
              </a:r>
              <a:endParaRPr lang="en-US" sz="1400" b="1" dirty="0"/>
            </a:p>
            <a:p>
              <a:pPr eaLnBrk="0" hangingPunct="0"/>
              <a:r>
                <a:rPr lang="en-US" sz="1400" b="1" dirty="0"/>
                <a:t> </a:t>
              </a:r>
              <a:r>
                <a:rPr lang="en-US" sz="1400" b="1" dirty="0" err="1"/>
                <a:t>por</a:t>
              </a:r>
              <a:r>
                <a:rPr lang="en-US" sz="1400" b="1" dirty="0"/>
                <a:t> la </a:t>
              </a:r>
              <a:r>
                <a:rPr lang="en-US" sz="1400" b="1" dirty="0" err="1"/>
                <a:t>discriminación</a:t>
              </a:r>
              <a:r>
                <a:rPr lang="en-US" sz="1400" b="1" dirty="0"/>
                <a:t> perfecta</a:t>
              </a:r>
            </a:p>
            <a:p>
              <a:pPr eaLnBrk="0" hangingPunct="0"/>
              <a:r>
                <a:rPr lang="en-US" sz="1400" b="1" dirty="0"/>
                <a:t> de </a:t>
              </a:r>
              <a:r>
                <a:rPr lang="en-US" sz="1400" b="1" dirty="0" err="1" smtClean="0"/>
                <a:t>precios</a:t>
              </a:r>
              <a:r>
                <a:rPr lang="en-US" sz="1400" b="1" dirty="0" smtClean="0"/>
                <a:t> (color </a:t>
              </a:r>
              <a:r>
                <a:rPr lang="en-US" sz="1400" b="1" dirty="0" err="1" smtClean="0"/>
                <a:t>púrpura</a:t>
              </a:r>
              <a:r>
                <a:rPr lang="en-US" sz="1400" b="1" dirty="0" smtClean="0"/>
                <a:t>)</a:t>
              </a:r>
              <a:endParaRPr lang="en-US" sz="1400" b="1" dirty="0"/>
            </a:p>
          </p:txBody>
        </p:sp>
        <p:sp>
          <p:nvSpPr>
            <p:cNvPr id="443407" name="Line 15"/>
            <p:cNvSpPr>
              <a:spLocks noChangeShapeType="1"/>
            </p:cNvSpPr>
            <p:nvPr/>
          </p:nvSpPr>
          <p:spPr bwMode="auto">
            <a:xfrm flipH="1">
              <a:off x="3017" y="2457"/>
              <a:ext cx="1071" cy="1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08" name="Rectangle 16"/>
            <p:cNvSpPr>
              <a:spLocks noChangeArrowheads="1"/>
            </p:cNvSpPr>
            <p:nvPr/>
          </p:nvSpPr>
          <p:spPr bwMode="auto">
            <a:xfrm>
              <a:off x="480" y="3936"/>
              <a:ext cx="1200" cy="28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09" name="Rectangle 17"/>
            <p:cNvSpPr>
              <a:spLocks noChangeArrowheads="1"/>
            </p:cNvSpPr>
            <p:nvPr/>
          </p:nvSpPr>
          <p:spPr bwMode="auto">
            <a:xfrm>
              <a:off x="2064" y="3936"/>
              <a:ext cx="1824" cy="28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0" name="Rectangle 18"/>
            <p:cNvSpPr>
              <a:spLocks noChangeArrowheads="1"/>
            </p:cNvSpPr>
            <p:nvPr/>
          </p:nvSpPr>
          <p:spPr bwMode="auto">
            <a:xfrm>
              <a:off x="1968" y="3928"/>
              <a:ext cx="1824" cy="28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1" name="Line 19"/>
            <p:cNvSpPr>
              <a:spLocks noChangeShapeType="1"/>
            </p:cNvSpPr>
            <p:nvPr/>
          </p:nvSpPr>
          <p:spPr bwMode="auto">
            <a:xfrm>
              <a:off x="1392" y="1103"/>
              <a:ext cx="0" cy="268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2" name="Line 20"/>
            <p:cNvSpPr>
              <a:spLocks noChangeShapeType="1"/>
            </p:cNvSpPr>
            <p:nvPr/>
          </p:nvSpPr>
          <p:spPr bwMode="auto">
            <a:xfrm>
              <a:off x="1388" y="3784"/>
              <a:ext cx="269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3" name="Rectangle 21"/>
            <p:cNvSpPr>
              <a:spLocks noChangeArrowheads="1"/>
            </p:cNvSpPr>
            <p:nvPr/>
          </p:nvSpPr>
          <p:spPr bwMode="auto">
            <a:xfrm>
              <a:off x="3450" y="3755"/>
              <a:ext cx="683" cy="21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/>
                <a:t>Cantidad</a:t>
              </a:r>
            </a:p>
          </p:txBody>
        </p:sp>
        <p:sp>
          <p:nvSpPr>
            <p:cNvPr id="443414" name="Rectangle 22"/>
            <p:cNvSpPr>
              <a:spLocks noChangeArrowheads="1"/>
            </p:cNvSpPr>
            <p:nvPr/>
          </p:nvSpPr>
          <p:spPr bwMode="auto">
            <a:xfrm>
              <a:off x="477" y="1053"/>
              <a:ext cx="132" cy="2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1600" b="1"/>
            </a:p>
          </p:txBody>
        </p:sp>
        <p:sp>
          <p:nvSpPr>
            <p:cNvPr id="443415" name="Rectangle 23"/>
            <p:cNvSpPr>
              <a:spLocks noChangeArrowheads="1"/>
            </p:cNvSpPr>
            <p:nvPr/>
          </p:nvSpPr>
          <p:spPr bwMode="auto">
            <a:xfrm>
              <a:off x="811" y="721"/>
              <a:ext cx="232" cy="24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dirty="0" smtClean="0"/>
                <a:t>P</a:t>
              </a:r>
              <a:endParaRPr lang="en-US" sz="1600" b="1" baseline="-25000" dirty="0"/>
            </a:p>
          </p:txBody>
        </p:sp>
        <p:sp>
          <p:nvSpPr>
            <p:cNvPr id="443416" name="AutoShape 24"/>
            <p:cNvSpPr>
              <a:spLocks noChangeArrowheads="1"/>
            </p:cNvSpPr>
            <p:nvPr/>
          </p:nvSpPr>
          <p:spPr bwMode="auto">
            <a:xfrm>
              <a:off x="1392" y="1440"/>
              <a:ext cx="1344" cy="720"/>
            </a:xfrm>
            <a:prstGeom prst="rtTriangle">
              <a:avLst/>
            </a:prstGeom>
            <a:noFill/>
            <a:ln w="762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7" name="Line 25"/>
            <p:cNvSpPr>
              <a:spLocks noChangeShapeType="1"/>
            </p:cNvSpPr>
            <p:nvPr/>
          </p:nvSpPr>
          <p:spPr bwMode="auto">
            <a:xfrm>
              <a:off x="1409" y="1457"/>
              <a:ext cx="2655" cy="140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8" name="Line 26"/>
            <p:cNvSpPr>
              <a:spLocks noChangeShapeType="1"/>
            </p:cNvSpPr>
            <p:nvPr/>
          </p:nvSpPr>
          <p:spPr bwMode="auto">
            <a:xfrm>
              <a:off x="1409" y="1457"/>
              <a:ext cx="1839" cy="203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19" name="Rectangle 27"/>
            <p:cNvSpPr>
              <a:spLocks noChangeArrowheads="1"/>
            </p:cNvSpPr>
            <p:nvPr/>
          </p:nvSpPr>
          <p:spPr bwMode="auto">
            <a:xfrm>
              <a:off x="4126" y="2877"/>
              <a:ext cx="656" cy="24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D = IMe</a:t>
              </a:r>
            </a:p>
          </p:txBody>
        </p:sp>
        <p:sp>
          <p:nvSpPr>
            <p:cNvPr id="443420" name="Rectangle 28"/>
            <p:cNvSpPr>
              <a:spLocks noChangeArrowheads="1"/>
            </p:cNvSpPr>
            <p:nvPr/>
          </p:nvSpPr>
          <p:spPr bwMode="auto">
            <a:xfrm>
              <a:off x="2878" y="3453"/>
              <a:ext cx="297" cy="2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IM</a:t>
              </a:r>
            </a:p>
          </p:txBody>
        </p:sp>
        <p:sp>
          <p:nvSpPr>
            <p:cNvPr id="443421" name="Freeform 29"/>
            <p:cNvSpPr>
              <a:spLocks/>
            </p:cNvSpPr>
            <p:nvPr/>
          </p:nvSpPr>
          <p:spPr bwMode="auto">
            <a:xfrm>
              <a:off x="1391" y="2173"/>
              <a:ext cx="2357" cy="1093"/>
            </a:xfrm>
            <a:custGeom>
              <a:avLst/>
              <a:gdLst/>
              <a:ahLst/>
              <a:cxnLst>
                <a:cxn ang="0">
                  <a:pos x="0" y="1092"/>
                </a:cxn>
                <a:cxn ang="0">
                  <a:pos x="30" y="1087"/>
                </a:cxn>
                <a:cxn ang="0">
                  <a:pos x="72" y="1082"/>
                </a:cxn>
                <a:cxn ang="0">
                  <a:pos x="162" y="1071"/>
                </a:cxn>
                <a:cxn ang="0">
                  <a:pos x="270" y="1055"/>
                </a:cxn>
                <a:cxn ang="0">
                  <a:pos x="396" y="1040"/>
                </a:cxn>
                <a:cxn ang="0">
                  <a:pos x="647" y="998"/>
                </a:cxn>
                <a:cxn ang="0">
                  <a:pos x="773" y="972"/>
                </a:cxn>
                <a:cxn ang="0">
                  <a:pos x="881" y="941"/>
                </a:cxn>
                <a:cxn ang="0">
                  <a:pos x="1085" y="873"/>
                </a:cxn>
                <a:cxn ang="0">
                  <a:pos x="1283" y="799"/>
                </a:cxn>
                <a:cxn ang="0">
                  <a:pos x="1475" y="711"/>
                </a:cxn>
                <a:cxn ang="0">
                  <a:pos x="1571" y="658"/>
                </a:cxn>
                <a:cxn ang="0">
                  <a:pos x="1661" y="601"/>
                </a:cxn>
                <a:cxn ang="0">
                  <a:pos x="1756" y="533"/>
                </a:cxn>
                <a:cxn ang="0">
                  <a:pos x="1852" y="460"/>
                </a:cxn>
                <a:cxn ang="0">
                  <a:pos x="1948" y="376"/>
                </a:cxn>
                <a:cxn ang="0">
                  <a:pos x="2044" y="288"/>
                </a:cxn>
                <a:cxn ang="0">
                  <a:pos x="2140" y="204"/>
                </a:cxn>
                <a:cxn ang="0">
                  <a:pos x="2224" y="126"/>
                </a:cxn>
                <a:cxn ang="0">
                  <a:pos x="2296" y="58"/>
                </a:cxn>
                <a:cxn ang="0">
                  <a:pos x="2356" y="0"/>
                </a:cxn>
              </a:cxnLst>
              <a:rect l="0" t="0" r="r" b="b"/>
              <a:pathLst>
                <a:path w="2357" h="1093">
                  <a:moveTo>
                    <a:pt x="0" y="1092"/>
                  </a:moveTo>
                  <a:lnTo>
                    <a:pt x="30" y="1087"/>
                  </a:lnTo>
                  <a:lnTo>
                    <a:pt x="72" y="1082"/>
                  </a:lnTo>
                  <a:lnTo>
                    <a:pt x="162" y="1071"/>
                  </a:lnTo>
                  <a:lnTo>
                    <a:pt x="270" y="1055"/>
                  </a:lnTo>
                  <a:lnTo>
                    <a:pt x="396" y="1040"/>
                  </a:lnTo>
                  <a:lnTo>
                    <a:pt x="647" y="998"/>
                  </a:lnTo>
                  <a:lnTo>
                    <a:pt x="773" y="972"/>
                  </a:lnTo>
                  <a:lnTo>
                    <a:pt x="881" y="941"/>
                  </a:lnTo>
                  <a:lnTo>
                    <a:pt x="1085" y="873"/>
                  </a:lnTo>
                  <a:lnTo>
                    <a:pt x="1283" y="799"/>
                  </a:lnTo>
                  <a:lnTo>
                    <a:pt x="1475" y="711"/>
                  </a:lnTo>
                  <a:lnTo>
                    <a:pt x="1571" y="658"/>
                  </a:lnTo>
                  <a:lnTo>
                    <a:pt x="1661" y="601"/>
                  </a:lnTo>
                  <a:lnTo>
                    <a:pt x="1756" y="533"/>
                  </a:lnTo>
                  <a:lnTo>
                    <a:pt x="1852" y="460"/>
                  </a:lnTo>
                  <a:lnTo>
                    <a:pt x="1948" y="376"/>
                  </a:lnTo>
                  <a:lnTo>
                    <a:pt x="2044" y="288"/>
                  </a:lnTo>
                  <a:lnTo>
                    <a:pt x="2140" y="204"/>
                  </a:lnTo>
                  <a:lnTo>
                    <a:pt x="2224" y="126"/>
                  </a:lnTo>
                  <a:lnTo>
                    <a:pt x="2296" y="58"/>
                  </a:lnTo>
                  <a:lnTo>
                    <a:pt x="2356" y="0"/>
                  </a:lnTo>
                </a:path>
              </a:pathLst>
            </a:custGeom>
            <a:noFill/>
            <a:ln w="50800" cap="rnd" cmpd="sng">
              <a:solidFill>
                <a:srgbClr val="99663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43422" name="Rectangle 30"/>
            <p:cNvSpPr>
              <a:spLocks noChangeArrowheads="1"/>
            </p:cNvSpPr>
            <p:nvPr/>
          </p:nvSpPr>
          <p:spPr bwMode="auto">
            <a:xfrm>
              <a:off x="3644" y="1869"/>
              <a:ext cx="361" cy="2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CM</a:t>
              </a:r>
            </a:p>
          </p:txBody>
        </p:sp>
        <p:sp>
          <p:nvSpPr>
            <p:cNvPr id="443423" name="Line 31"/>
            <p:cNvSpPr>
              <a:spLocks noChangeShapeType="1"/>
            </p:cNvSpPr>
            <p:nvPr/>
          </p:nvSpPr>
          <p:spPr bwMode="auto">
            <a:xfrm flipH="1">
              <a:off x="1801" y="1840"/>
              <a:ext cx="1589" cy="53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24" name="Line 32"/>
            <p:cNvSpPr>
              <a:spLocks noChangeShapeType="1"/>
            </p:cNvSpPr>
            <p:nvPr/>
          </p:nvSpPr>
          <p:spPr bwMode="auto">
            <a:xfrm>
              <a:off x="3360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25" name="Line 33"/>
            <p:cNvSpPr>
              <a:spLocks noChangeShapeType="1"/>
            </p:cNvSpPr>
            <p:nvPr/>
          </p:nvSpPr>
          <p:spPr bwMode="auto">
            <a:xfrm flipH="1">
              <a:off x="1385" y="2496"/>
              <a:ext cx="198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43426" name="Rectangle 34"/>
            <p:cNvSpPr>
              <a:spLocks noChangeArrowheads="1"/>
            </p:cNvSpPr>
            <p:nvPr/>
          </p:nvSpPr>
          <p:spPr bwMode="auto">
            <a:xfrm>
              <a:off x="3116" y="3756"/>
              <a:ext cx="334" cy="22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400" b="1" i="1"/>
                <a:t>Q**</a:t>
              </a:r>
            </a:p>
          </p:txBody>
        </p:sp>
        <p:sp>
          <p:nvSpPr>
            <p:cNvPr id="443427" name="Rectangle 35"/>
            <p:cNvSpPr>
              <a:spLocks noChangeArrowheads="1"/>
            </p:cNvSpPr>
            <p:nvPr/>
          </p:nvSpPr>
          <p:spPr bwMode="auto">
            <a:xfrm>
              <a:off x="1101" y="2397"/>
              <a:ext cx="304" cy="24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P</a:t>
              </a:r>
              <a:r>
                <a:rPr lang="en-US" sz="1600" b="1" i="1" baseline="-25000"/>
                <a:t>C</a:t>
              </a:r>
            </a:p>
          </p:txBody>
        </p:sp>
        <p:sp>
          <p:nvSpPr>
            <p:cNvPr id="443428" name="Oval 36"/>
            <p:cNvSpPr>
              <a:spLocks noChangeArrowheads="1"/>
            </p:cNvSpPr>
            <p:nvPr/>
          </p:nvSpPr>
          <p:spPr bwMode="auto">
            <a:xfrm>
              <a:off x="3312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443429" name="Rectangle 37"/>
          <p:cNvSpPr>
            <a:spLocks noChangeArrowheads="1"/>
          </p:cNvSpPr>
          <p:nvPr/>
        </p:nvSpPr>
        <p:spPr bwMode="auto">
          <a:xfrm>
            <a:off x="5888038" y="1276350"/>
            <a:ext cx="3009900" cy="1079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Con discriminación perfecta:</a:t>
            </a:r>
          </a:p>
          <a:p>
            <a:pPr eaLnBrk="0" hangingPunct="0">
              <a:buFontTx/>
              <a:buChar char="•"/>
            </a:pPr>
            <a:r>
              <a:rPr lang="en-US" sz="1600" b="1"/>
              <a:t> Cada cliente paga su precio</a:t>
            </a:r>
          </a:p>
          <a:p>
            <a:pPr eaLnBrk="0" hangingPunct="0"/>
            <a:r>
              <a:rPr lang="en-US" sz="1600" b="1"/>
              <a:t>de reserva.</a:t>
            </a:r>
          </a:p>
          <a:p>
            <a:pPr eaLnBrk="0" hangingPunct="0">
              <a:buFontTx/>
              <a:buChar char="•"/>
            </a:pPr>
            <a:r>
              <a:rPr lang="en-US" sz="1600" b="1"/>
              <a:t>Aumentan los beneficios.</a:t>
            </a:r>
          </a:p>
        </p:txBody>
      </p:sp>
      <p:sp>
        <p:nvSpPr>
          <p:cNvPr id="443430" name="Rectangle 38"/>
          <p:cNvSpPr>
            <a:spLocks noGrp="1" noChangeArrowheads="1"/>
          </p:cNvSpPr>
          <p:nvPr>
            <p:ph type="title"/>
          </p:nvPr>
        </p:nvSpPr>
        <p:spPr>
          <a:xfrm>
            <a:off x="762000" y="5799137"/>
            <a:ext cx="7724775" cy="1058863"/>
          </a:xfrm>
          <a:noFill/>
          <a:ln/>
        </p:spPr>
        <p:txBody>
          <a:bodyPr lIns="90488" tIns="44450" rIns="90488" bIns="44450" anchor="b"/>
          <a:lstStyle/>
          <a:p>
            <a:pPr algn="l"/>
            <a:r>
              <a:rPr lang="en-US" sz="2000" i="1" dirty="0" err="1" smtClean="0"/>
              <a:t>Figura</a:t>
            </a:r>
            <a:r>
              <a:rPr lang="en-US" sz="2000" i="1" dirty="0" smtClean="0"/>
              <a:t> 14</a:t>
            </a:r>
            <a:r>
              <a:rPr lang="en-US" sz="2000" dirty="0" smtClean="0"/>
              <a:t>. </a:t>
            </a:r>
            <a:r>
              <a:rPr lang="en-US" sz="2000" dirty="0"/>
              <a:t>Los </a:t>
            </a:r>
            <a:r>
              <a:rPr lang="en-US" sz="2000" dirty="0" err="1"/>
              <a:t>beneficios</a:t>
            </a:r>
            <a:r>
              <a:rPr lang="en-US" sz="2000" dirty="0"/>
              <a:t> </a:t>
            </a:r>
            <a:r>
              <a:rPr lang="en-US" sz="2000" dirty="0" err="1"/>
              <a:t>adicionales</a:t>
            </a:r>
            <a:r>
              <a:rPr lang="en-US" sz="2000" dirty="0"/>
              <a:t> </a:t>
            </a:r>
            <a:r>
              <a:rPr lang="en-US" sz="2000" dirty="0" err="1"/>
              <a:t>generados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la </a:t>
            </a:r>
            <a:r>
              <a:rPr lang="en-US" sz="2000" dirty="0" err="1"/>
              <a:t>discriminación</a:t>
            </a:r>
            <a:r>
              <a:rPr lang="en-US" sz="2000" dirty="0"/>
              <a:t> de </a:t>
            </a:r>
            <a:r>
              <a:rPr lang="en-US" sz="2000" dirty="0" err="1"/>
              <a:t>precios</a:t>
            </a:r>
            <a:r>
              <a:rPr lang="en-US" sz="2000" dirty="0"/>
              <a:t> de primer </a:t>
            </a:r>
            <a:r>
              <a:rPr lang="en-US" sz="2000" dirty="0" err="1" smtClean="0"/>
              <a:t>grado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43432" name="Rectangle 40"/>
          <p:cNvSpPr>
            <a:spLocks noChangeArrowheads="1"/>
          </p:cNvSpPr>
          <p:nvPr/>
        </p:nvSpPr>
        <p:spPr bwMode="auto">
          <a:xfrm>
            <a:off x="771525" y="1927225"/>
            <a:ext cx="866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/>
              <a:t>um/</a:t>
            </a:r>
            <a:r>
              <a:rPr lang="en-US" sz="1800" b="1" dirty="0" err="1"/>
              <a:t>ud</a:t>
            </a:r>
            <a:endParaRPr lang="en-US" sz="1800" b="1" dirty="0"/>
          </a:p>
        </p:txBody>
      </p:sp>
      <p:sp>
        <p:nvSpPr>
          <p:cNvPr id="42" name="Rectangle 4"/>
          <p:cNvSpPr txBox="1">
            <a:spLocks noChangeArrowheads="1"/>
          </p:cNvSpPr>
          <p:nvPr/>
        </p:nvSpPr>
        <p:spPr bwMode="auto">
          <a:xfrm>
            <a:off x="457200" y="-2095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4.2. Clases de discriminación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1" name="Rectangle 8"/>
          <p:cNvSpPr>
            <a:spLocks noChangeArrowheads="1"/>
          </p:cNvSpPr>
          <p:nvPr/>
        </p:nvSpPr>
        <p:spPr bwMode="auto">
          <a:xfrm>
            <a:off x="1547813" y="5791200"/>
            <a:ext cx="296557" cy="33598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 smtClean="0"/>
              <a:t>0</a:t>
            </a:r>
            <a:endParaRPr lang="en-US" sz="1600" b="1" dirty="0"/>
          </a:p>
        </p:txBody>
      </p:sp>
      <p:pic>
        <p:nvPicPr>
          <p:cNvPr id="43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1535502" y="1082615"/>
            <a:ext cx="687237" cy="687237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3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318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443429" grpId="0" animBg="1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8621-4347-4D44-9627-3B7066903F1A}" type="slidenum">
              <a:rPr lang="es-ES"/>
              <a:pPr/>
              <a:t>55</a:t>
            </a:fld>
            <a:endParaRPr lang="es-ES"/>
          </a:p>
        </p:txBody>
      </p:sp>
      <p:sp>
        <p:nvSpPr>
          <p:cNvPr id="44544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544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544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85788" y="1352550"/>
            <a:ext cx="7772400" cy="4224338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dirty="0" err="1">
                <a:solidFill>
                  <a:srgbClr val="FF3300"/>
                </a:solidFill>
              </a:rPr>
              <a:t>Pregunta</a:t>
            </a:r>
            <a:endParaRPr lang="en-US" dirty="0"/>
          </a:p>
          <a:p>
            <a:pPr lvl="1" algn="just">
              <a:lnSpc>
                <a:spcPct val="90000"/>
              </a:lnSpc>
              <a:buSzPct val="75000"/>
            </a:pPr>
            <a:r>
              <a:rPr lang="en-US" dirty="0"/>
              <a:t>¿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qué</a:t>
            </a:r>
            <a:r>
              <a:rPr lang="en-US" dirty="0"/>
              <a:t> un </a:t>
            </a:r>
            <a:r>
              <a:rPr lang="en-US" dirty="0" err="1"/>
              <a:t>productor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tener</a:t>
            </a:r>
            <a:r>
              <a:rPr lang="en-US" dirty="0"/>
              <a:t> </a:t>
            </a:r>
            <a:r>
              <a:rPr lang="en-US" dirty="0" err="1"/>
              <a:t>dificultades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llevar</a:t>
            </a:r>
            <a:r>
              <a:rPr lang="en-US" dirty="0"/>
              <a:t> a la </a:t>
            </a:r>
            <a:r>
              <a:rPr lang="en-US" dirty="0" err="1"/>
              <a:t>práctica</a:t>
            </a:r>
            <a:r>
              <a:rPr lang="en-US" dirty="0"/>
              <a:t> la </a:t>
            </a:r>
            <a:r>
              <a:rPr lang="en-US" dirty="0" err="1"/>
              <a:t>discriminación</a:t>
            </a:r>
            <a:r>
              <a:rPr lang="en-US" dirty="0"/>
              <a:t> de </a:t>
            </a:r>
            <a:r>
              <a:rPr lang="en-US" dirty="0" err="1"/>
              <a:t>precios</a:t>
            </a:r>
            <a:r>
              <a:rPr lang="en-US" dirty="0"/>
              <a:t> de primer </a:t>
            </a:r>
            <a:r>
              <a:rPr lang="en-US" dirty="0" err="1"/>
              <a:t>grado</a:t>
            </a:r>
            <a:r>
              <a:rPr lang="en-US" dirty="0"/>
              <a:t>?</a:t>
            </a:r>
          </a:p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dirty="0" err="1">
                <a:solidFill>
                  <a:srgbClr val="FF3300"/>
                </a:solidFill>
              </a:rPr>
              <a:t>Respuesta</a:t>
            </a:r>
            <a:endParaRPr lang="en-US" dirty="0"/>
          </a:p>
          <a:p>
            <a:pPr lvl="1" algn="just"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dirty="0"/>
              <a:t>1)	No </a:t>
            </a:r>
            <a:r>
              <a:rPr lang="en-US" dirty="0" err="1"/>
              <a:t>resulta</a:t>
            </a:r>
            <a:r>
              <a:rPr lang="en-US" dirty="0"/>
              <a:t> un </a:t>
            </a:r>
            <a:r>
              <a:rPr lang="en-US" dirty="0" err="1"/>
              <a:t>método</a:t>
            </a:r>
            <a:r>
              <a:rPr lang="en-US" dirty="0"/>
              <a:t>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práctico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se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muchos</a:t>
            </a:r>
            <a:r>
              <a:rPr lang="en-US" dirty="0"/>
              <a:t> </a:t>
            </a:r>
            <a:r>
              <a:rPr lang="en-US" dirty="0" err="1"/>
              <a:t>clientes</a:t>
            </a:r>
            <a:r>
              <a:rPr lang="en-US" dirty="0"/>
              <a:t>. 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dirty="0"/>
              <a:t>2)	</a:t>
            </a:r>
            <a:r>
              <a:rPr lang="en-US" dirty="0" smtClean="0"/>
              <a:t>La </a:t>
            </a:r>
            <a:r>
              <a:rPr lang="en-US" dirty="0" err="1" smtClean="0"/>
              <a:t>estimación</a:t>
            </a:r>
            <a:r>
              <a:rPr lang="en-US" dirty="0" smtClean="0"/>
              <a:t> del </a:t>
            </a:r>
            <a:r>
              <a:rPr lang="en-US" dirty="0" err="1"/>
              <a:t>precio</a:t>
            </a:r>
            <a:r>
              <a:rPr lang="en-US" dirty="0"/>
              <a:t> de </a:t>
            </a:r>
            <a:r>
              <a:rPr lang="en-US" dirty="0" err="1"/>
              <a:t>reserva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cliente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tarea</a:t>
            </a:r>
            <a:r>
              <a:rPr lang="en-US" dirty="0"/>
              <a:t> </a:t>
            </a:r>
            <a:r>
              <a:rPr lang="en-US" dirty="0" err="1"/>
              <a:t>complicada</a:t>
            </a:r>
            <a:r>
              <a:rPr lang="en-US" dirty="0"/>
              <a:t>.</a:t>
            </a:r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>
          <a:xfrm>
            <a:off x="476250" y="560388"/>
            <a:ext cx="8229600" cy="1143000"/>
          </a:xfrm>
        </p:spPr>
        <p:txBody>
          <a:bodyPr/>
          <a:lstStyle/>
          <a:p>
            <a:pPr lvl="0"/>
            <a:r>
              <a:rPr lang="es-ES" sz="3200" dirty="0" smtClean="0"/>
              <a:t>4.2. Clases de discriminación</a:t>
            </a:r>
            <a:br>
              <a:rPr lang="es-ES" sz="3200" dirty="0" smtClean="0"/>
            </a:br>
            <a:r>
              <a:rPr lang="es-ES" sz="3200" dirty="0" smtClean="0"/>
              <a:t> (primer grado)</a:t>
            </a:r>
            <a:r>
              <a:rPr lang="en-US" sz="4000" dirty="0" smtClean="0"/>
              <a:t> </a:t>
            </a:r>
            <a:r>
              <a:rPr lang="en-US" sz="5400" dirty="0" smtClean="0"/>
              <a:t/>
            </a:r>
            <a:br>
              <a:rPr lang="en-US" sz="5400" dirty="0" smtClean="0"/>
            </a:br>
            <a:endParaRPr lang="es-ES" dirty="0"/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5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5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45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45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5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5444" grpId="0" build="p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9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749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4749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93713" y="1314450"/>
            <a:ext cx="8255000" cy="49450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400" dirty="0"/>
              <a:t>El </a:t>
            </a:r>
            <a:r>
              <a:rPr lang="en-US" sz="2400" dirty="0" err="1"/>
              <a:t>modelo</a:t>
            </a:r>
            <a:r>
              <a:rPr lang="en-US" sz="2400" dirty="0"/>
              <a:t> del </a:t>
            </a:r>
            <a:r>
              <a:rPr lang="en-US" sz="2400" dirty="0" err="1"/>
              <a:t>monopolista</a:t>
            </a:r>
            <a:r>
              <a:rPr lang="en-US" sz="2400" dirty="0"/>
              <a:t> </a:t>
            </a:r>
            <a:r>
              <a:rPr lang="en-US" sz="2400" dirty="0" err="1"/>
              <a:t>discriminador</a:t>
            </a:r>
            <a:r>
              <a:rPr lang="en-US" sz="2400" dirty="0"/>
              <a:t> de primer </a:t>
            </a:r>
            <a:r>
              <a:rPr lang="en-US" sz="2400" dirty="0" err="1"/>
              <a:t>grado</a:t>
            </a:r>
            <a:r>
              <a:rPr lang="en-US" sz="2400" dirty="0"/>
              <a:t> </a:t>
            </a:r>
            <a:r>
              <a:rPr lang="en-US" sz="2400" dirty="0" err="1"/>
              <a:t>demuestra</a:t>
            </a:r>
            <a:r>
              <a:rPr lang="en-US" sz="2400" dirty="0"/>
              <a:t> el </a:t>
            </a:r>
            <a:r>
              <a:rPr lang="en-US" sz="2400" dirty="0" err="1"/>
              <a:t>beneficio</a:t>
            </a:r>
            <a:r>
              <a:rPr lang="en-US" sz="2400" dirty="0"/>
              <a:t> </a:t>
            </a:r>
            <a:r>
              <a:rPr lang="en-US" sz="2400" dirty="0" err="1"/>
              <a:t>potencial</a:t>
            </a:r>
            <a:r>
              <a:rPr lang="en-US" sz="2400" dirty="0"/>
              <a:t> (</a:t>
            </a:r>
            <a:r>
              <a:rPr lang="en-US" sz="2400" dirty="0" err="1"/>
              <a:t>incentivos</a:t>
            </a:r>
            <a:r>
              <a:rPr lang="en-US" sz="2400" dirty="0"/>
              <a:t>) de la </a:t>
            </a:r>
            <a:r>
              <a:rPr lang="en-US" sz="2400" dirty="0" err="1"/>
              <a:t>práctica</a:t>
            </a:r>
            <a:r>
              <a:rPr lang="en-US" sz="2400" dirty="0"/>
              <a:t> de la </a:t>
            </a:r>
            <a:r>
              <a:rPr lang="en-US" sz="2400" dirty="0" err="1"/>
              <a:t>discriminación</a:t>
            </a:r>
            <a:r>
              <a:rPr lang="en-US" sz="2400" dirty="0"/>
              <a:t> de </a:t>
            </a:r>
            <a:r>
              <a:rPr lang="en-US" sz="2400" dirty="0" err="1"/>
              <a:t>precios</a:t>
            </a:r>
            <a:r>
              <a:rPr lang="en-US" sz="2400" dirty="0"/>
              <a:t> </a:t>
            </a:r>
            <a:r>
              <a:rPr lang="en-US" sz="2400" dirty="0" err="1"/>
              <a:t>hasta</a:t>
            </a:r>
            <a:r>
              <a:rPr lang="en-US" sz="2400" dirty="0"/>
              <a:t> un </a:t>
            </a:r>
            <a:r>
              <a:rPr lang="en-US" sz="2400" dirty="0" err="1"/>
              <a:t>cierto</a:t>
            </a:r>
            <a:r>
              <a:rPr lang="en-US" sz="2400" dirty="0"/>
              <a:t> </a:t>
            </a:r>
            <a:r>
              <a:rPr lang="en-US" sz="2400" dirty="0" err="1"/>
              <a:t>grado</a:t>
            </a:r>
            <a:r>
              <a:rPr lang="en-US" sz="2400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sz="2400" dirty="0" err="1"/>
              <a:t>Ejemplos</a:t>
            </a:r>
            <a:r>
              <a:rPr lang="en-US" sz="2400" dirty="0"/>
              <a:t> de </a:t>
            </a:r>
            <a:r>
              <a:rPr lang="en-US" sz="2400" dirty="0" err="1"/>
              <a:t>discriminación</a:t>
            </a:r>
            <a:r>
              <a:rPr lang="en-US" sz="2400" dirty="0"/>
              <a:t> de </a:t>
            </a:r>
            <a:r>
              <a:rPr lang="en-US" sz="2400" dirty="0" err="1"/>
              <a:t>precios</a:t>
            </a:r>
            <a:r>
              <a:rPr lang="en-US" sz="2400" dirty="0"/>
              <a:t> de primer </a:t>
            </a:r>
            <a:r>
              <a:rPr lang="en-US" sz="2400" dirty="0" err="1"/>
              <a:t>grado</a:t>
            </a:r>
            <a:r>
              <a:rPr lang="en-US" sz="2400" dirty="0"/>
              <a:t>  –</a:t>
            </a:r>
            <a:r>
              <a:rPr lang="en-US" sz="2400" dirty="0" err="1"/>
              <a:t>imperfecta</a:t>
            </a:r>
            <a:r>
              <a:rPr lang="en-US" sz="2400" dirty="0"/>
              <a:t>- </a:t>
            </a:r>
            <a:r>
              <a:rPr lang="en-US" sz="2400" dirty="0" err="1"/>
              <a:t>donde</a:t>
            </a:r>
            <a:r>
              <a:rPr lang="en-US" sz="2400" dirty="0"/>
              <a:t> el </a:t>
            </a:r>
            <a:r>
              <a:rPr lang="en-US" sz="2400" dirty="0" err="1"/>
              <a:t>vendedor</a:t>
            </a:r>
            <a:r>
              <a:rPr lang="en-US" sz="2400" dirty="0"/>
              <a:t> </a:t>
            </a:r>
            <a:r>
              <a:rPr lang="en-US" sz="2400" dirty="0" err="1"/>
              <a:t>posee</a:t>
            </a:r>
            <a:r>
              <a:rPr lang="en-US" sz="2400" dirty="0"/>
              <a:t> la </a:t>
            </a:r>
            <a:r>
              <a:rPr lang="en-US" sz="2400" dirty="0" err="1"/>
              <a:t>habilidad</a:t>
            </a:r>
            <a:r>
              <a:rPr lang="en-US" sz="2400" dirty="0"/>
              <a:t> de </a:t>
            </a:r>
            <a:r>
              <a:rPr lang="en-US" sz="2400" dirty="0" err="1"/>
              <a:t>dividir</a:t>
            </a:r>
            <a:r>
              <a:rPr lang="en-US" sz="2400" dirty="0"/>
              <a:t> el </a:t>
            </a:r>
            <a:r>
              <a:rPr lang="en-US" sz="2400" dirty="0" err="1"/>
              <a:t>mercado</a:t>
            </a:r>
            <a:r>
              <a:rPr lang="en-US" sz="2400" dirty="0"/>
              <a:t> </a:t>
            </a:r>
            <a:r>
              <a:rPr lang="en-US" sz="2400" dirty="0" err="1"/>
              <a:t>hasta</a:t>
            </a:r>
            <a:r>
              <a:rPr lang="en-US" sz="2400" dirty="0"/>
              <a:t> </a:t>
            </a:r>
            <a:r>
              <a:rPr lang="en-US" sz="2400" dirty="0" err="1"/>
              <a:t>cierto</a:t>
            </a:r>
            <a:r>
              <a:rPr lang="en-US" sz="2400" dirty="0"/>
              <a:t> </a:t>
            </a:r>
            <a:r>
              <a:rPr lang="en-US" sz="2400" dirty="0" err="1"/>
              <a:t>punto</a:t>
            </a:r>
            <a:r>
              <a:rPr lang="en-US" sz="2400" dirty="0"/>
              <a:t> y </a:t>
            </a:r>
            <a:r>
              <a:rPr lang="en-US" sz="2400" dirty="0" err="1"/>
              <a:t>cobrar</a:t>
            </a:r>
            <a:r>
              <a:rPr lang="en-US" sz="2400" dirty="0"/>
              <a:t> </a:t>
            </a:r>
            <a:r>
              <a:rPr lang="en-US" sz="2400" dirty="0" err="1"/>
              <a:t>precios</a:t>
            </a:r>
            <a:r>
              <a:rPr lang="en-US" sz="2400" dirty="0"/>
              <a:t> </a:t>
            </a:r>
            <a:r>
              <a:rPr lang="en-US" sz="2400" dirty="0" err="1"/>
              <a:t>diferentes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los </a:t>
            </a:r>
            <a:r>
              <a:rPr lang="en-US" sz="2400" dirty="0" err="1"/>
              <a:t>mismos</a:t>
            </a:r>
            <a:r>
              <a:rPr lang="en-US" sz="2400" dirty="0"/>
              <a:t> </a:t>
            </a:r>
            <a:r>
              <a:rPr lang="en-US" sz="2400" dirty="0" err="1"/>
              <a:t>productos</a:t>
            </a:r>
            <a:r>
              <a:rPr lang="en-US" sz="2400" dirty="0"/>
              <a:t>:</a:t>
            </a:r>
          </a:p>
          <a:p>
            <a:pPr lvl="1" algn="just">
              <a:lnSpc>
                <a:spcPct val="90000"/>
              </a:lnSpc>
              <a:spcBef>
                <a:spcPct val="60000"/>
              </a:spcBef>
            </a:pPr>
            <a:r>
              <a:rPr lang="en-US" sz="2400" dirty="0" err="1"/>
              <a:t>Abogados</a:t>
            </a:r>
            <a:r>
              <a:rPr lang="en-US" sz="2400" dirty="0"/>
              <a:t>, </a:t>
            </a:r>
            <a:r>
              <a:rPr lang="en-US" sz="2400" dirty="0" err="1" smtClean="0"/>
              <a:t>médicos</a:t>
            </a:r>
            <a:r>
              <a:rPr lang="en-US" sz="2400" dirty="0" smtClean="0"/>
              <a:t> y </a:t>
            </a:r>
            <a:r>
              <a:rPr lang="en-US" sz="2400" dirty="0" err="1"/>
              <a:t>contables</a:t>
            </a:r>
            <a:r>
              <a:rPr lang="en-US" sz="2400" dirty="0"/>
              <a:t>.</a:t>
            </a:r>
          </a:p>
          <a:p>
            <a:pPr lvl="1" algn="just">
              <a:lnSpc>
                <a:spcPct val="90000"/>
              </a:lnSpc>
              <a:spcBef>
                <a:spcPct val="35000"/>
              </a:spcBef>
            </a:pPr>
            <a:r>
              <a:rPr lang="en-US" sz="2400" dirty="0" err="1"/>
              <a:t>Vendedores</a:t>
            </a:r>
            <a:r>
              <a:rPr lang="en-US" sz="2400" dirty="0"/>
              <a:t> de </a:t>
            </a:r>
            <a:r>
              <a:rPr lang="en-US" sz="2400" dirty="0" err="1"/>
              <a:t>automóviles</a:t>
            </a:r>
            <a:r>
              <a:rPr lang="en-US" sz="2400" dirty="0"/>
              <a:t> (</a:t>
            </a:r>
            <a:r>
              <a:rPr lang="en-US" sz="2400" dirty="0" err="1"/>
              <a:t>margen</a:t>
            </a:r>
            <a:r>
              <a:rPr lang="en-US" sz="2400" dirty="0"/>
              <a:t> de </a:t>
            </a:r>
            <a:r>
              <a:rPr lang="en-US" sz="2400" dirty="0" err="1"/>
              <a:t>beneficios</a:t>
            </a:r>
            <a:r>
              <a:rPr lang="en-US" sz="2400" dirty="0"/>
              <a:t> del 15</a:t>
            </a:r>
            <a:r>
              <a:rPr lang="en-US" sz="2400" dirty="0" smtClean="0"/>
              <a:t>%).</a:t>
            </a:r>
            <a:endParaRPr lang="en-US" sz="2400" dirty="0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>
          <a:xfrm>
            <a:off x="457200" y="179388"/>
            <a:ext cx="8229600" cy="1143000"/>
          </a:xfrm>
        </p:spPr>
        <p:txBody>
          <a:bodyPr/>
          <a:lstStyle/>
          <a:p>
            <a:r>
              <a:rPr lang="es-ES" sz="3200" dirty="0" smtClean="0"/>
              <a:t>4.2. Clases de discriminación</a:t>
            </a:r>
            <a:br>
              <a:rPr lang="es-ES" sz="3200" dirty="0" smtClean="0"/>
            </a:br>
            <a:r>
              <a:rPr lang="es-ES" sz="3200" dirty="0" smtClean="0"/>
              <a:t> (primer grado)</a:t>
            </a:r>
            <a:endParaRPr lang="es-ES" sz="32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465138"/>
            <a:ext cx="8229600" cy="581025"/>
          </a:xfrm>
        </p:spPr>
        <p:txBody>
          <a:bodyPr/>
          <a:lstStyle/>
          <a:p>
            <a:r>
              <a:rPr lang="es-ES" sz="2800" dirty="0" smtClean="0"/>
              <a:t>4.2. Clases de discriminación (segundo grado)</a:t>
            </a:r>
            <a:endParaRPr lang="es-ES" sz="2800" dirty="0"/>
          </a:p>
        </p:txBody>
      </p:sp>
      <p:sp>
        <p:nvSpPr>
          <p:cNvPr id="488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77925"/>
            <a:ext cx="7962900" cy="5335588"/>
          </a:xfrm>
        </p:spPr>
        <p:txBody>
          <a:bodyPr/>
          <a:lstStyle/>
          <a:p>
            <a:pPr algn="just">
              <a:lnSpc>
                <a:spcPct val="90000"/>
              </a:lnSpc>
              <a:spcBef>
                <a:spcPts val="1200"/>
              </a:spcBef>
            </a:pPr>
            <a:r>
              <a:rPr lang="es-ES" sz="2000" dirty="0"/>
              <a:t>La discriminación de precios de segundo grado ocurre cuando el monopolista tiene la posibilidad de cobrar varios precios por escalas o grupos diferentes de producción.</a:t>
            </a:r>
          </a:p>
          <a:p>
            <a:pPr algn="just">
              <a:lnSpc>
                <a:spcPct val="90000"/>
              </a:lnSpc>
              <a:spcBef>
                <a:spcPts val="1200"/>
              </a:spcBef>
            </a:pPr>
            <a:r>
              <a:rPr lang="es-ES" sz="2000" dirty="0"/>
              <a:t>Ejemplos: precios de la electricidad, gas natural, agua (</a:t>
            </a:r>
            <a:r>
              <a:rPr lang="es-ES" sz="2000" dirty="0">
                <a:solidFill>
                  <a:srgbClr val="FF0000"/>
                </a:solidFill>
              </a:rPr>
              <a:t>precio en bloque decreciente</a:t>
            </a:r>
            <a:r>
              <a:rPr lang="es-ES" sz="2000" dirty="0"/>
              <a:t>).</a:t>
            </a:r>
          </a:p>
          <a:p>
            <a:pPr algn="just">
              <a:lnSpc>
                <a:spcPct val="90000"/>
              </a:lnSpc>
              <a:spcBef>
                <a:spcPts val="1200"/>
              </a:spcBef>
            </a:pPr>
            <a:r>
              <a:rPr lang="es-ES" sz="2000" dirty="0"/>
              <a:t>El precio de reserva de los consumidores disminuye a medida que aumenta la cantidad consumida. El consumidor puede estar dispuesto a pagar un precio más alto por los primeros 100 kilovatios-hora de electricidad al mes (mínimo que se requiere para poner en funcionamiento los </a:t>
            </a:r>
            <a:r>
              <a:rPr lang="es-ES" sz="2000" dirty="0" smtClean="0"/>
              <a:t>electrodomésticos, </a:t>
            </a:r>
            <a:r>
              <a:rPr lang="es-ES" sz="2000" dirty="0"/>
              <a:t>etc.), pero a partir de ahí procurará ahorrar energía </a:t>
            </a:r>
            <a:r>
              <a:rPr lang="es-ES" sz="2000" dirty="0" smtClean="0"/>
              <a:t>para controlar el gasto.</a:t>
            </a:r>
            <a:endParaRPr lang="es-ES" sz="2000" dirty="0"/>
          </a:p>
          <a:p>
            <a:pPr algn="just">
              <a:lnSpc>
                <a:spcPct val="90000"/>
              </a:lnSpc>
              <a:spcBef>
                <a:spcPts val="1200"/>
              </a:spcBef>
            </a:pPr>
            <a:r>
              <a:rPr lang="es-ES" sz="2000" dirty="0"/>
              <a:t>En esta situación la empresa puede discriminar según la cantidad consumida, por bloques del bien (superando las limitaciones de la discriminación de primer grado).</a:t>
            </a:r>
          </a:p>
        </p:txBody>
      </p:sp>
      <p:pic>
        <p:nvPicPr>
          <p:cNvPr id="4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24287" y="947467"/>
            <a:ext cx="552090" cy="552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B8325-2193-4D6E-9407-A6F42349F648}" type="slidenum">
              <a:rPr lang="es-ES"/>
              <a:pPr/>
              <a:t>58</a:t>
            </a:fld>
            <a:endParaRPr lang="es-ES"/>
          </a:p>
        </p:txBody>
      </p:sp>
      <p:sp>
        <p:nvSpPr>
          <p:cNvPr id="490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663" y="1257300"/>
            <a:ext cx="8478837" cy="5600700"/>
          </a:xfrm>
        </p:spPr>
        <p:txBody>
          <a:bodyPr/>
          <a:lstStyle/>
          <a:p>
            <a:pPr algn="just">
              <a:lnSpc>
                <a:spcPct val="80000"/>
              </a:lnSpc>
              <a:spcAft>
                <a:spcPct val="20000"/>
              </a:spcAft>
              <a:buNone/>
            </a:pPr>
            <a:r>
              <a:rPr lang="es-ES" sz="2400" dirty="0" smtClean="0"/>
              <a:t>El ingreso marginal es escalonado: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 smtClean="0"/>
              <a:t>Las </a:t>
            </a:r>
            <a:r>
              <a:rPr lang="es-ES" sz="2400" dirty="0"/>
              <a:t>primeras Q</a:t>
            </a:r>
            <a:r>
              <a:rPr lang="es-ES" sz="2400" baseline="-25000" dirty="0"/>
              <a:t>1</a:t>
            </a:r>
            <a:r>
              <a:rPr lang="es-ES" sz="2400" dirty="0"/>
              <a:t> unidades de producto se venden cada una al precio P</a:t>
            </a:r>
            <a:r>
              <a:rPr lang="es-ES" sz="2400" baseline="-25000" dirty="0"/>
              <a:t>1</a:t>
            </a:r>
            <a:r>
              <a:rPr lang="es-ES" sz="2400" dirty="0"/>
              <a:t>. Cada unidad vendida desde 0 hasta Q</a:t>
            </a:r>
            <a:r>
              <a:rPr lang="es-ES" sz="2400" baseline="-25000" dirty="0"/>
              <a:t>1</a:t>
            </a:r>
            <a:r>
              <a:rPr lang="es-ES" sz="2400" dirty="0"/>
              <a:t> aumenta </a:t>
            </a:r>
            <a:r>
              <a:rPr lang="es-ES" sz="2400" dirty="0" smtClean="0"/>
              <a:t>el I </a:t>
            </a:r>
            <a:r>
              <a:rPr lang="es-ES" sz="2400" dirty="0"/>
              <a:t>en P</a:t>
            </a:r>
            <a:r>
              <a:rPr lang="es-ES" sz="2400" baseline="-25000" dirty="0"/>
              <a:t>1</a:t>
            </a:r>
            <a:r>
              <a:rPr lang="es-ES" sz="2400" dirty="0"/>
              <a:t>. P</a:t>
            </a:r>
            <a:r>
              <a:rPr lang="es-ES" sz="2400" baseline="-25000" dirty="0"/>
              <a:t>1</a:t>
            </a:r>
            <a:r>
              <a:rPr lang="es-ES" sz="2400" dirty="0"/>
              <a:t> sería el IM.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/>
              <a:t>Las unidades entre Q</a:t>
            </a:r>
            <a:r>
              <a:rPr lang="es-ES" sz="2400" baseline="-25000" dirty="0"/>
              <a:t>1</a:t>
            </a:r>
            <a:r>
              <a:rPr lang="es-ES" sz="2400" dirty="0"/>
              <a:t> y Q</a:t>
            </a:r>
            <a:r>
              <a:rPr lang="es-ES" sz="2400" baseline="-25000" dirty="0"/>
              <a:t>2</a:t>
            </a:r>
            <a:r>
              <a:rPr lang="es-ES" sz="2400" dirty="0"/>
              <a:t> se venden cada una al precio P</a:t>
            </a:r>
            <a:r>
              <a:rPr lang="es-ES" sz="2400" baseline="-25000" dirty="0"/>
              <a:t>2</a:t>
            </a:r>
            <a:r>
              <a:rPr lang="es-ES" sz="2400" dirty="0"/>
              <a:t>. Cada unidad adicional vendida desde Q</a:t>
            </a:r>
            <a:r>
              <a:rPr lang="es-ES" sz="2400" baseline="-25000" dirty="0"/>
              <a:t>1</a:t>
            </a:r>
            <a:r>
              <a:rPr lang="es-ES" sz="2400" dirty="0"/>
              <a:t> hasta Q</a:t>
            </a:r>
            <a:r>
              <a:rPr lang="es-ES" sz="2400" baseline="-25000" dirty="0"/>
              <a:t>2</a:t>
            </a:r>
            <a:r>
              <a:rPr lang="es-ES" sz="2400" dirty="0"/>
              <a:t> aumenta </a:t>
            </a:r>
            <a:r>
              <a:rPr lang="es-ES" sz="2400" dirty="0" smtClean="0"/>
              <a:t>el I </a:t>
            </a:r>
            <a:r>
              <a:rPr lang="es-ES" sz="2400" dirty="0"/>
              <a:t>en P</a:t>
            </a:r>
            <a:r>
              <a:rPr lang="es-ES" sz="2400" baseline="-25000" dirty="0"/>
              <a:t>2</a:t>
            </a:r>
            <a:r>
              <a:rPr lang="es-ES" sz="2400" dirty="0"/>
              <a:t>. P</a:t>
            </a:r>
            <a:r>
              <a:rPr lang="es-ES" sz="2400" baseline="-25000" dirty="0"/>
              <a:t>2</a:t>
            </a:r>
            <a:r>
              <a:rPr lang="es-ES" sz="2400" dirty="0"/>
              <a:t> sería el IM.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/>
              <a:t>El IM es una función escalonada.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/>
              <a:t>La producción realizada es Q</a:t>
            </a:r>
            <a:r>
              <a:rPr lang="es-ES" sz="2400" baseline="-25000" dirty="0"/>
              <a:t>3</a:t>
            </a:r>
            <a:r>
              <a:rPr lang="es-ES" sz="2400" dirty="0"/>
              <a:t> (IM=CM).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 smtClean="0"/>
              <a:t>Los IT </a:t>
            </a:r>
            <a:r>
              <a:rPr lang="es-ES" sz="2400" dirty="0"/>
              <a:t>están representados por el área total por debajo de la curva IM hasta Q</a:t>
            </a:r>
            <a:r>
              <a:rPr lang="es-ES" sz="2400" baseline="-25000" dirty="0"/>
              <a:t>3</a:t>
            </a:r>
            <a:r>
              <a:rPr lang="es-ES" sz="2400" dirty="0"/>
              <a:t>.</a:t>
            </a:r>
          </a:p>
          <a:p>
            <a:pPr algn="just">
              <a:lnSpc>
                <a:spcPct val="80000"/>
              </a:lnSpc>
              <a:spcAft>
                <a:spcPct val="20000"/>
              </a:spcAft>
            </a:pPr>
            <a:r>
              <a:rPr lang="es-ES" sz="2400" dirty="0"/>
              <a:t>Dados </a:t>
            </a:r>
            <a:r>
              <a:rPr lang="es-ES" sz="2400" dirty="0" err="1"/>
              <a:t>CMe</a:t>
            </a:r>
            <a:r>
              <a:rPr lang="es-ES" sz="2400" dirty="0"/>
              <a:t>, el beneficio del monopolista viene determinado por el área </a:t>
            </a:r>
            <a:r>
              <a:rPr lang="es-ES" sz="2400" dirty="0" smtClean="0"/>
              <a:t>sombreada de la figura 15.</a:t>
            </a:r>
            <a:endParaRPr lang="es-ES" sz="2400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47675" y="465138"/>
            <a:ext cx="8229600" cy="581025"/>
          </a:xfrm>
        </p:spPr>
        <p:txBody>
          <a:bodyPr/>
          <a:lstStyle/>
          <a:p>
            <a:r>
              <a:rPr lang="es-ES" sz="2800" dirty="0" smtClean="0"/>
              <a:t>4.2. Clases de discriminación (segundo grado)</a:t>
            </a: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8" name="Rectangle 4"/>
          <p:cNvSpPr>
            <a:spLocks noGrp="1" noChangeArrowheads="1"/>
          </p:cNvSpPr>
          <p:nvPr>
            <p:ph type="title"/>
          </p:nvPr>
        </p:nvSpPr>
        <p:spPr>
          <a:xfrm>
            <a:off x="200025" y="5740400"/>
            <a:ext cx="9144000" cy="646113"/>
          </a:xfrm>
        </p:spPr>
        <p:txBody>
          <a:bodyPr/>
          <a:lstStyle/>
          <a:p>
            <a:r>
              <a:rPr lang="es-ES" sz="2400" i="1" dirty="0" smtClean="0"/>
              <a:t>Figura 15. </a:t>
            </a:r>
            <a:r>
              <a:rPr lang="es-ES" sz="2400" dirty="0"/>
              <a:t>Discriminación de precios de segundo </a:t>
            </a:r>
            <a:r>
              <a:rPr lang="es-ES" sz="2400" dirty="0" smtClean="0"/>
              <a:t>grado.</a:t>
            </a:r>
            <a:endParaRPr lang="es-ES" sz="2400" dirty="0"/>
          </a:p>
        </p:txBody>
      </p:sp>
      <p:sp>
        <p:nvSpPr>
          <p:cNvPr id="492549" name="Line 5"/>
          <p:cNvSpPr>
            <a:spLocks noChangeShapeType="1"/>
          </p:cNvSpPr>
          <p:nvPr/>
        </p:nvSpPr>
        <p:spPr bwMode="auto">
          <a:xfrm>
            <a:off x="2038350" y="1476375"/>
            <a:ext cx="52388" cy="33956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0" name="Line 6"/>
          <p:cNvSpPr>
            <a:spLocks noChangeShapeType="1"/>
          </p:cNvSpPr>
          <p:nvPr/>
        </p:nvSpPr>
        <p:spPr bwMode="auto">
          <a:xfrm>
            <a:off x="2090738" y="4872038"/>
            <a:ext cx="5434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1" name="Line 7"/>
          <p:cNvSpPr>
            <a:spLocks noChangeShapeType="1"/>
          </p:cNvSpPr>
          <p:nvPr/>
        </p:nvSpPr>
        <p:spPr bwMode="auto">
          <a:xfrm>
            <a:off x="2051050" y="1933575"/>
            <a:ext cx="4545013" cy="29257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4" name="Line 10"/>
          <p:cNvSpPr>
            <a:spLocks noChangeShapeType="1"/>
          </p:cNvSpPr>
          <p:nvPr/>
        </p:nvSpPr>
        <p:spPr bwMode="auto">
          <a:xfrm>
            <a:off x="4702175" y="3632200"/>
            <a:ext cx="14288" cy="1239838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5" name="Line 11"/>
          <p:cNvSpPr>
            <a:spLocks noChangeShapeType="1"/>
          </p:cNvSpPr>
          <p:nvPr/>
        </p:nvSpPr>
        <p:spPr bwMode="auto">
          <a:xfrm flipH="1">
            <a:off x="2063750" y="3617913"/>
            <a:ext cx="2638425" cy="14287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6" name="Line 12"/>
          <p:cNvSpPr>
            <a:spLocks noChangeShapeType="1"/>
          </p:cNvSpPr>
          <p:nvPr/>
        </p:nvSpPr>
        <p:spPr bwMode="auto">
          <a:xfrm flipV="1">
            <a:off x="2938463" y="2495550"/>
            <a:ext cx="14287" cy="2363788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7" name="Line 13"/>
          <p:cNvSpPr>
            <a:spLocks noChangeShapeType="1"/>
          </p:cNvSpPr>
          <p:nvPr/>
        </p:nvSpPr>
        <p:spPr bwMode="auto">
          <a:xfrm flipH="1">
            <a:off x="2038350" y="2495550"/>
            <a:ext cx="914400" cy="2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8" name="Line 14"/>
          <p:cNvSpPr>
            <a:spLocks noChangeShapeType="1"/>
          </p:cNvSpPr>
          <p:nvPr/>
        </p:nvSpPr>
        <p:spPr bwMode="auto">
          <a:xfrm flipH="1">
            <a:off x="3749675" y="3030538"/>
            <a:ext cx="12700" cy="18415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9" name="Line 15"/>
          <p:cNvSpPr>
            <a:spLocks noChangeShapeType="1"/>
          </p:cNvSpPr>
          <p:nvPr/>
        </p:nvSpPr>
        <p:spPr bwMode="auto">
          <a:xfrm flipH="1">
            <a:off x="2051050" y="3030538"/>
            <a:ext cx="1711325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0" name="Line 16"/>
          <p:cNvSpPr>
            <a:spLocks noChangeShapeType="1"/>
          </p:cNvSpPr>
          <p:nvPr/>
        </p:nvSpPr>
        <p:spPr bwMode="auto">
          <a:xfrm flipV="1">
            <a:off x="2065338" y="2495550"/>
            <a:ext cx="914400" cy="12700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1" name="Line 17"/>
          <p:cNvSpPr>
            <a:spLocks noChangeShapeType="1"/>
          </p:cNvSpPr>
          <p:nvPr/>
        </p:nvSpPr>
        <p:spPr bwMode="auto">
          <a:xfrm>
            <a:off x="2952750" y="2495550"/>
            <a:ext cx="0" cy="522288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2" name="Line 18"/>
          <p:cNvSpPr>
            <a:spLocks noChangeShapeType="1"/>
          </p:cNvSpPr>
          <p:nvPr/>
        </p:nvSpPr>
        <p:spPr bwMode="auto">
          <a:xfrm>
            <a:off x="2952750" y="3017838"/>
            <a:ext cx="796925" cy="0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3" name="Line 19"/>
          <p:cNvSpPr>
            <a:spLocks noChangeShapeType="1"/>
          </p:cNvSpPr>
          <p:nvPr/>
        </p:nvSpPr>
        <p:spPr bwMode="auto">
          <a:xfrm>
            <a:off x="3749675" y="3017838"/>
            <a:ext cx="0" cy="600075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4" name="Line 20"/>
          <p:cNvSpPr>
            <a:spLocks noChangeShapeType="1"/>
          </p:cNvSpPr>
          <p:nvPr/>
        </p:nvSpPr>
        <p:spPr bwMode="auto">
          <a:xfrm>
            <a:off x="3762375" y="3617913"/>
            <a:ext cx="939800" cy="14287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6" name="Line 22"/>
          <p:cNvSpPr>
            <a:spLocks noChangeShapeType="1"/>
          </p:cNvSpPr>
          <p:nvPr/>
        </p:nvSpPr>
        <p:spPr bwMode="auto">
          <a:xfrm>
            <a:off x="4702175" y="4219575"/>
            <a:ext cx="889000" cy="0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7" name="Line 23"/>
          <p:cNvSpPr>
            <a:spLocks noChangeShapeType="1"/>
          </p:cNvSpPr>
          <p:nvPr/>
        </p:nvSpPr>
        <p:spPr bwMode="auto">
          <a:xfrm>
            <a:off x="4702175" y="3632200"/>
            <a:ext cx="14288" cy="587375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68" name="Text Box 24"/>
          <p:cNvSpPr txBox="1">
            <a:spLocks noChangeArrowheads="1"/>
          </p:cNvSpPr>
          <p:nvPr/>
        </p:nvSpPr>
        <p:spPr bwMode="auto">
          <a:xfrm>
            <a:off x="5054600" y="4400550"/>
            <a:ext cx="6794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/>
              <a:t>IM</a:t>
            </a:r>
          </a:p>
        </p:txBody>
      </p:sp>
      <p:sp>
        <p:nvSpPr>
          <p:cNvPr id="492569" name="Text Box 25"/>
          <p:cNvSpPr txBox="1">
            <a:spLocks noChangeArrowheads="1"/>
          </p:cNvSpPr>
          <p:nvPr/>
        </p:nvSpPr>
        <p:spPr bwMode="auto">
          <a:xfrm>
            <a:off x="5461000" y="2038350"/>
            <a:ext cx="612775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/>
              <a:t>CM</a:t>
            </a:r>
          </a:p>
        </p:txBody>
      </p:sp>
      <p:sp>
        <p:nvSpPr>
          <p:cNvPr id="492570" name="Text Box 26"/>
          <p:cNvSpPr txBox="1">
            <a:spLocks noChangeArrowheads="1"/>
          </p:cNvSpPr>
          <p:nvPr/>
        </p:nvSpPr>
        <p:spPr bwMode="auto">
          <a:xfrm>
            <a:off x="6453188" y="4337050"/>
            <a:ext cx="836612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 dirty="0" smtClean="0"/>
              <a:t>D</a:t>
            </a:r>
            <a:endParaRPr lang="es-ES" sz="1800" dirty="0"/>
          </a:p>
        </p:txBody>
      </p:sp>
      <p:sp>
        <p:nvSpPr>
          <p:cNvPr id="492571" name="Text Box 27"/>
          <p:cNvSpPr txBox="1">
            <a:spLocks noChangeArrowheads="1"/>
          </p:cNvSpPr>
          <p:nvPr/>
        </p:nvSpPr>
        <p:spPr bwMode="auto">
          <a:xfrm>
            <a:off x="966788" y="1317625"/>
            <a:ext cx="968375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/>
              <a:t>Precio</a:t>
            </a:r>
          </a:p>
        </p:txBody>
      </p:sp>
      <p:sp>
        <p:nvSpPr>
          <p:cNvPr id="492572" name="Text Box 28"/>
          <p:cNvSpPr txBox="1">
            <a:spLocks noChangeArrowheads="1"/>
          </p:cNvSpPr>
          <p:nvPr/>
        </p:nvSpPr>
        <p:spPr bwMode="auto">
          <a:xfrm>
            <a:off x="7153275" y="5060950"/>
            <a:ext cx="1450975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/>
              <a:t>Cantidad</a:t>
            </a:r>
          </a:p>
        </p:txBody>
      </p:sp>
      <p:sp>
        <p:nvSpPr>
          <p:cNvPr id="492573" name="Line 29"/>
          <p:cNvSpPr>
            <a:spLocks noChangeShapeType="1"/>
          </p:cNvSpPr>
          <p:nvPr/>
        </p:nvSpPr>
        <p:spPr bwMode="auto">
          <a:xfrm>
            <a:off x="5564188" y="4232275"/>
            <a:ext cx="14287" cy="627063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74" name="Text Box 30"/>
          <p:cNvSpPr txBox="1">
            <a:spLocks noChangeArrowheads="1"/>
          </p:cNvSpPr>
          <p:nvPr/>
        </p:nvSpPr>
        <p:spPr bwMode="auto">
          <a:xfrm>
            <a:off x="2755900" y="5010150"/>
            <a:ext cx="449162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Q</a:t>
            </a:r>
            <a:r>
              <a:rPr lang="es-ES" sz="1800" baseline="-25000" dirty="0"/>
              <a:t>1</a:t>
            </a:r>
          </a:p>
        </p:txBody>
      </p:sp>
      <p:sp>
        <p:nvSpPr>
          <p:cNvPr id="492575" name="Text Box 31"/>
          <p:cNvSpPr txBox="1">
            <a:spLocks noChangeArrowheads="1"/>
          </p:cNvSpPr>
          <p:nvPr/>
        </p:nvSpPr>
        <p:spPr bwMode="auto">
          <a:xfrm>
            <a:off x="3521075" y="5003800"/>
            <a:ext cx="449162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Q</a:t>
            </a:r>
            <a:r>
              <a:rPr lang="es-ES" sz="1800" baseline="-25000" dirty="0"/>
              <a:t>2</a:t>
            </a:r>
          </a:p>
        </p:txBody>
      </p:sp>
      <p:sp>
        <p:nvSpPr>
          <p:cNvPr id="492576" name="Text Box 32"/>
          <p:cNvSpPr txBox="1">
            <a:spLocks noChangeArrowheads="1"/>
          </p:cNvSpPr>
          <p:nvPr/>
        </p:nvSpPr>
        <p:spPr bwMode="auto">
          <a:xfrm>
            <a:off x="4440238" y="5010150"/>
            <a:ext cx="449162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Q</a:t>
            </a:r>
            <a:r>
              <a:rPr lang="es-ES" sz="1800" baseline="-25000" dirty="0"/>
              <a:t>3</a:t>
            </a:r>
          </a:p>
        </p:txBody>
      </p:sp>
      <p:sp>
        <p:nvSpPr>
          <p:cNvPr id="492578" name="Text Box 34"/>
          <p:cNvSpPr txBox="1">
            <a:spLocks noChangeArrowheads="1"/>
          </p:cNvSpPr>
          <p:nvPr/>
        </p:nvSpPr>
        <p:spPr bwMode="auto">
          <a:xfrm>
            <a:off x="1489075" y="2265363"/>
            <a:ext cx="1841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 sz="1800"/>
          </a:p>
        </p:txBody>
      </p:sp>
      <p:sp>
        <p:nvSpPr>
          <p:cNvPr id="492579" name="Text Box 35"/>
          <p:cNvSpPr txBox="1">
            <a:spLocks noChangeArrowheads="1"/>
          </p:cNvSpPr>
          <p:nvPr/>
        </p:nvSpPr>
        <p:spPr bwMode="auto">
          <a:xfrm>
            <a:off x="1441450" y="2325688"/>
            <a:ext cx="42351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P</a:t>
            </a:r>
            <a:r>
              <a:rPr lang="es-ES" sz="1800" baseline="-25000" dirty="0"/>
              <a:t>1</a:t>
            </a:r>
          </a:p>
        </p:txBody>
      </p:sp>
      <p:sp>
        <p:nvSpPr>
          <p:cNvPr id="492580" name="Text Box 36"/>
          <p:cNvSpPr txBox="1">
            <a:spLocks noChangeArrowheads="1"/>
          </p:cNvSpPr>
          <p:nvPr/>
        </p:nvSpPr>
        <p:spPr bwMode="auto">
          <a:xfrm>
            <a:off x="1422400" y="2868613"/>
            <a:ext cx="42351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P</a:t>
            </a:r>
            <a:r>
              <a:rPr lang="es-ES" sz="1800" baseline="-25000" dirty="0"/>
              <a:t>2</a:t>
            </a:r>
          </a:p>
        </p:txBody>
      </p:sp>
      <p:sp>
        <p:nvSpPr>
          <p:cNvPr id="492581" name="Text Box 37"/>
          <p:cNvSpPr txBox="1">
            <a:spLocks noChangeArrowheads="1"/>
          </p:cNvSpPr>
          <p:nvPr/>
        </p:nvSpPr>
        <p:spPr bwMode="auto">
          <a:xfrm>
            <a:off x="1468438" y="3449638"/>
            <a:ext cx="42351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sz="1800" dirty="0"/>
              <a:t>P</a:t>
            </a:r>
            <a:r>
              <a:rPr lang="es-ES" sz="1800" baseline="-25000" dirty="0"/>
              <a:t>3</a:t>
            </a:r>
          </a:p>
        </p:txBody>
      </p:sp>
      <p:sp>
        <p:nvSpPr>
          <p:cNvPr id="492583" name="Text Box 39"/>
          <p:cNvSpPr txBox="1">
            <a:spLocks noChangeArrowheads="1"/>
          </p:cNvSpPr>
          <p:nvPr/>
        </p:nvSpPr>
        <p:spPr bwMode="auto">
          <a:xfrm>
            <a:off x="5808663" y="2868613"/>
            <a:ext cx="847725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1800"/>
              <a:t>CMe</a:t>
            </a:r>
          </a:p>
        </p:txBody>
      </p:sp>
      <p:sp>
        <p:nvSpPr>
          <p:cNvPr id="492584" name="Line 40"/>
          <p:cNvSpPr>
            <a:spLocks noChangeShapeType="1"/>
          </p:cNvSpPr>
          <p:nvPr/>
        </p:nvSpPr>
        <p:spPr bwMode="auto">
          <a:xfrm flipH="1">
            <a:off x="2063750" y="3932238"/>
            <a:ext cx="2652713" cy="2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85" name="Rectangle 41"/>
          <p:cNvSpPr>
            <a:spLocks noChangeArrowheads="1"/>
          </p:cNvSpPr>
          <p:nvPr/>
        </p:nvSpPr>
        <p:spPr bwMode="auto">
          <a:xfrm>
            <a:off x="2051050" y="2495550"/>
            <a:ext cx="901700" cy="522288"/>
          </a:xfrm>
          <a:prstGeom prst="rect">
            <a:avLst/>
          </a:prstGeom>
          <a:solidFill>
            <a:srgbClr val="DAEDD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s-ES"/>
          </a:p>
        </p:txBody>
      </p:sp>
      <p:sp>
        <p:nvSpPr>
          <p:cNvPr id="492586" name="Rectangle 42"/>
          <p:cNvSpPr>
            <a:spLocks noChangeArrowheads="1"/>
          </p:cNvSpPr>
          <p:nvPr/>
        </p:nvSpPr>
        <p:spPr bwMode="auto">
          <a:xfrm>
            <a:off x="2063750" y="3017838"/>
            <a:ext cx="1671638" cy="600075"/>
          </a:xfrm>
          <a:prstGeom prst="rect">
            <a:avLst/>
          </a:prstGeom>
          <a:solidFill>
            <a:srgbClr val="DAEDD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s-ES"/>
          </a:p>
        </p:txBody>
      </p:sp>
      <p:sp>
        <p:nvSpPr>
          <p:cNvPr id="492587" name="Line 43"/>
          <p:cNvSpPr>
            <a:spLocks noChangeShapeType="1"/>
          </p:cNvSpPr>
          <p:nvPr/>
        </p:nvSpPr>
        <p:spPr bwMode="auto">
          <a:xfrm>
            <a:off x="2952750" y="3017838"/>
            <a:ext cx="0" cy="665162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88" name="Rectangle 44"/>
          <p:cNvSpPr>
            <a:spLocks noChangeArrowheads="1"/>
          </p:cNvSpPr>
          <p:nvPr/>
        </p:nvSpPr>
        <p:spPr bwMode="auto">
          <a:xfrm>
            <a:off x="2090738" y="3592513"/>
            <a:ext cx="2573337" cy="339725"/>
          </a:xfrm>
          <a:prstGeom prst="rect">
            <a:avLst/>
          </a:prstGeom>
          <a:solidFill>
            <a:srgbClr val="DAEDD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es-ES"/>
          </a:p>
        </p:txBody>
      </p:sp>
      <p:sp>
        <p:nvSpPr>
          <p:cNvPr id="492589" name="Line 45"/>
          <p:cNvSpPr>
            <a:spLocks noChangeShapeType="1"/>
          </p:cNvSpPr>
          <p:nvPr/>
        </p:nvSpPr>
        <p:spPr bwMode="auto">
          <a:xfrm flipH="1">
            <a:off x="2938463" y="3552825"/>
            <a:ext cx="26987" cy="57467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90" name="Line 46"/>
          <p:cNvSpPr>
            <a:spLocks noChangeShapeType="1"/>
          </p:cNvSpPr>
          <p:nvPr/>
        </p:nvSpPr>
        <p:spPr bwMode="auto">
          <a:xfrm flipV="1">
            <a:off x="3749675" y="3579813"/>
            <a:ext cx="0" cy="37782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91" name="Line 47"/>
          <p:cNvSpPr>
            <a:spLocks noChangeShapeType="1"/>
          </p:cNvSpPr>
          <p:nvPr/>
        </p:nvSpPr>
        <p:spPr bwMode="auto">
          <a:xfrm>
            <a:off x="3749675" y="3592513"/>
            <a:ext cx="939800" cy="0"/>
          </a:xfrm>
          <a:prstGeom prst="line">
            <a:avLst/>
          </a:prstGeom>
          <a:noFill/>
          <a:ln w="41275">
            <a:solidFill>
              <a:srgbClr val="8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92" name="Freeform 48"/>
          <p:cNvSpPr>
            <a:spLocks/>
          </p:cNvSpPr>
          <p:nvPr/>
        </p:nvSpPr>
        <p:spPr bwMode="auto">
          <a:xfrm>
            <a:off x="3317875" y="2430463"/>
            <a:ext cx="2208213" cy="2189162"/>
          </a:xfrm>
          <a:custGeom>
            <a:avLst/>
            <a:gdLst/>
            <a:ahLst/>
            <a:cxnLst>
              <a:cxn ang="0">
                <a:pos x="0" y="1316"/>
              </a:cxn>
              <a:cxn ang="0">
                <a:pos x="527" y="1160"/>
              </a:cxn>
              <a:cxn ang="0">
                <a:pos x="1391" y="0"/>
              </a:cxn>
            </a:cxnLst>
            <a:rect l="0" t="0" r="r" b="b"/>
            <a:pathLst>
              <a:path w="1391" h="1379">
                <a:moveTo>
                  <a:pt x="0" y="1316"/>
                </a:moveTo>
                <a:cubicBezTo>
                  <a:pt x="147" y="1347"/>
                  <a:pt x="295" y="1379"/>
                  <a:pt x="527" y="1160"/>
                </a:cubicBezTo>
                <a:cubicBezTo>
                  <a:pt x="759" y="941"/>
                  <a:pt x="1247" y="193"/>
                  <a:pt x="1391" y="0"/>
                </a:cubicBezTo>
              </a:path>
            </a:pathLst>
          </a:cu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94" name="Freeform 50"/>
          <p:cNvSpPr>
            <a:spLocks/>
          </p:cNvSpPr>
          <p:nvPr/>
        </p:nvSpPr>
        <p:spPr bwMode="auto">
          <a:xfrm>
            <a:off x="3225800" y="2990850"/>
            <a:ext cx="2560638" cy="1535113"/>
          </a:xfrm>
          <a:custGeom>
            <a:avLst/>
            <a:gdLst/>
            <a:ahLst/>
            <a:cxnLst>
              <a:cxn ang="0">
                <a:pos x="0" y="724"/>
              </a:cxn>
              <a:cxn ang="0">
                <a:pos x="469" y="897"/>
              </a:cxn>
              <a:cxn ang="0">
                <a:pos x="1276" y="305"/>
              </a:cxn>
              <a:cxn ang="0">
                <a:pos x="1613" y="0"/>
              </a:cxn>
            </a:cxnLst>
            <a:rect l="0" t="0" r="r" b="b"/>
            <a:pathLst>
              <a:path w="1613" h="967">
                <a:moveTo>
                  <a:pt x="0" y="724"/>
                </a:moveTo>
                <a:cubicBezTo>
                  <a:pt x="128" y="845"/>
                  <a:pt x="256" y="967"/>
                  <a:pt x="469" y="897"/>
                </a:cubicBezTo>
                <a:cubicBezTo>
                  <a:pt x="682" y="827"/>
                  <a:pt x="1085" y="454"/>
                  <a:pt x="1276" y="305"/>
                </a:cubicBezTo>
                <a:cubicBezTo>
                  <a:pt x="1467" y="156"/>
                  <a:pt x="1557" y="51"/>
                  <a:pt x="1613" y="0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" name="Rectangle 2"/>
          <p:cNvSpPr txBox="1">
            <a:spLocks noChangeArrowheads="1"/>
          </p:cNvSpPr>
          <p:nvPr/>
        </p:nvSpPr>
        <p:spPr bwMode="auto">
          <a:xfrm>
            <a:off x="447675" y="465138"/>
            <a:ext cx="822960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4.2. Clases de discriminación (segundo grado)</a:t>
            </a:r>
            <a:endParaRPr kumimoji="0" lang="es-ES" sz="2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4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3536830" y="1220637"/>
            <a:ext cx="738997" cy="7389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08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276600" y="6126163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3" name="Line 5"/>
          <p:cNvSpPr>
            <a:spLocks noChangeShapeType="1"/>
          </p:cNvSpPr>
          <p:nvPr/>
        </p:nvSpPr>
        <p:spPr bwMode="auto">
          <a:xfrm>
            <a:off x="7620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4" name="Line 6"/>
          <p:cNvSpPr>
            <a:spLocks noChangeShapeType="1"/>
          </p:cNvSpPr>
          <p:nvPr/>
        </p:nvSpPr>
        <p:spPr bwMode="auto">
          <a:xfrm>
            <a:off x="50292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5" name="Line 7"/>
          <p:cNvSpPr>
            <a:spLocks noChangeShapeType="1"/>
          </p:cNvSpPr>
          <p:nvPr/>
        </p:nvSpPr>
        <p:spPr bwMode="auto">
          <a:xfrm>
            <a:off x="776288" y="601980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6" name="Line 8"/>
          <p:cNvSpPr>
            <a:spLocks noChangeShapeType="1"/>
          </p:cNvSpPr>
          <p:nvPr/>
        </p:nvSpPr>
        <p:spPr bwMode="auto">
          <a:xfrm>
            <a:off x="5043488" y="6037263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3977" name="Rectangle 9"/>
          <p:cNvSpPr>
            <a:spLocks noChangeArrowheads="1"/>
          </p:cNvSpPr>
          <p:nvPr/>
        </p:nvSpPr>
        <p:spPr bwMode="auto">
          <a:xfrm>
            <a:off x="4414838" y="5962650"/>
            <a:ext cx="358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Q</a:t>
            </a:r>
          </a:p>
        </p:txBody>
      </p:sp>
      <p:sp>
        <p:nvSpPr>
          <p:cNvPr id="83980" name="Rectangle 12"/>
          <p:cNvSpPr>
            <a:spLocks noChangeArrowheads="1"/>
          </p:cNvSpPr>
          <p:nvPr/>
        </p:nvSpPr>
        <p:spPr bwMode="auto">
          <a:xfrm>
            <a:off x="8734425" y="5997575"/>
            <a:ext cx="3587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/>
              <a:t>Q</a:t>
            </a:r>
          </a:p>
        </p:txBody>
      </p:sp>
      <p:sp>
        <p:nvSpPr>
          <p:cNvPr id="83982" name="Rectangle 14"/>
          <p:cNvSpPr>
            <a:spLocks noChangeArrowheads="1"/>
          </p:cNvSpPr>
          <p:nvPr/>
        </p:nvSpPr>
        <p:spPr bwMode="auto">
          <a:xfrm>
            <a:off x="452438" y="1903413"/>
            <a:ext cx="3508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P</a:t>
            </a:r>
          </a:p>
        </p:txBody>
      </p:sp>
      <p:sp>
        <p:nvSpPr>
          <p:cNvPr id="83983" name="Rectangle 15"/>
          <p:cNvSpPr>
            <a:spLocks noChangeArrowheads="1"/>
          </p:cNvSpPr>
          <p:nvPr/>
        </p:nvSpPr>
        <p:spPr bwMode="auto">
          <a:xfrm>
            <a:off x="4643438" y="1903413"/>
            <a:ext cx="3508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P</a:t>
            </a:r>
          </a:p>
        </p:txBody>
      </p:sp>
      <p:sp>
        <p:nvSpPr>
          <p:cNvPr id="83984" name="Rectangle 16"/>
          <p:cNvSpPr>
            <a:spLocks noChangeArrowheads="1"/>
          </p:cNvSpPr>
          <p:nvPr/>
        </p:nvSpPr>
        <p:spPr bwMode="auto">
          <a:xfrm>
            <a:off x="2128838" y="1900238"/>
            <a:ext cx="122555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rgbClr val="FF3300"/>
                </a:solidFill>
              </a:rPr>
              <a:t>Mercado</a:t>
            </a:r>
          </a:p>
        </p:txBody>
      </p:sp>
      <p:sp>
        <p:nvSpPr>
          <p:cNvPr id="83985" name="Rectangle 17"/>
          <p:cNvSpPr>
            <a:spLocks noChangeArrowheads="1"/>
          </p:cNvSpPr>
          <p:nvPr/>
        </p:nvSpPr>
        <p:spPr bwMode="auto">
          <a:xfrm>
            <a:off x="5710238" y="1900238"/>
            <a:ext cx="1254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rgbClr val="FF3300"/>
                </a:solidFill>
              </a:rPr>
              <a:t>Empresa</a:t>
            </a:r>
          </a:p>
        </p:txBody>
      </p:sp>
      <p:grpSp>
        <p:nvGrpSpPr>
          <p:cNvPr id="84005" name="Group 37"/>
          <p:cNvGrpSpPr>
            <a:grpSpLocks/>
          </p:cNvGrpSpPr>
          <p:nvPr/>
        </p:nvGrpSpPr>
        <p:grpSpPr bwMode="auto">
          <a:xfrm>
            <a:off x="1039813" y="2246313"/>
            <a:ext cx="2973387" cy="3290887"/>
            <a:chOff x="655" y="1415"/>
            <a:chExt cx="1873" cy="2073"/>
          </a:xfrm>
        </p:grpSpPr>
        <p:sp>
          <p:nvSpPr>
            <p:cNvPr id="83986" name="Line 18"/>
            <p:cNvSpPr>
              <a:spLocks noChangeShapeType="1"/>
            </p:cNvSpPr>
            <p:nvPr/>
          </p:nvSpPr>
          <p:spPr bwMode="auto">
            <a:xfrm>
              <a:off x="737" y="1697"/>
              <a:ext cx="1791" cy="179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87" name="Line 19"/>
            <p:cNvSpPr>
              <a:spLocks noChangeShapeType="1"/>
            </p:cNvSpPr>
            <p:nvPr/>
          </p:nvSpPr>
          <p:spPr bwMode="auto">
            <a:xfrm flipV="1">
              <a:off x="737" y="1665"/>
              <a:ext cx="1695" cy="1759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88" name="Rectangle 20"/>
            <p:cNvSpPr>
              <a:spLocks noChangeArrowheads="1"/>
            </p:cNvSpPr>
            <p:nvPr/>
          </p:nvSpPr>
          <p:spPr bwMode="auto">
            <a:xfrm>
              <a:off x="655" y="1415"/>
              <a:ext cx="23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D</a:t>
              </a:r>
            </a:p>
          </p:txBody>
        </p:sp>
        <p:sp>
          <p:nvSpPr>
            <p:cNvPr id="83989" name="Rectangle 21"/>
            <p:cNvSpPr>
              <a:spLocks noChangeArrowheads="1"/>
            </p:cNvSpPr>
            <p:nvPr/>
          </p:nvSpPr>
          <p:spPr bwMode="auto">
            <a:xfrm>
              <a:off x="2301" y="1415"/>
              <a:ext cx="22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S</a:t>
              </a:r>
            </a:p>
          </p:txBody>
        </p:sp>
      </p:grpSp>
      <p:grpSp>
        <p:nvGrpSpPr>
          <p:cNvPr id="84008" name="Group 40"/>
          <p:cNvGrpSpPr>
            <a:grpSpLocks/>
          </p:cNvGrpSpPr>
          <p:nvPr/>
        </p:nvGrpSpPr>
        <p:grpSpPr bwMode="auto">
          <a:xfrm>
            <a:off x="376238" y="3805238"/>
            <a:ext cx="8512175" cy="2492375"/>
            <a:chOff x="237" y="2397"/>
            <a:chExt cx="5362" cy="1570"/>
          </a:xfrm>
        </p:grpSpPr>
        <p:sp>
          <p:nvSpPr>
            <p:cNvPr id="83978" name="Rectangle 10"/>
            <p:cNvSpPr>
              <a:spLocks noChangeArrowheads="1"/>
            </p:cNvSpPr>
            <p:nvPr/>
          </p:nvSpPr>
          <p:spPr bwMode="auto">
            <a:xfrm>
              <a:off x="1489" y="3738"/>
              <a:ext cx="39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sz="1800" b="1"/>
                <a:t>Q</a:t>
              </a:r>
              <a:r>
                <a:rPr lang="en-US" sz="1800" b="1" baseline="-25000"/>
                <a:t>0</a:t>
              </a:r>
              <a:endParaRPr lang="en-US" sz="2000" b="1" baseline="-25000"/>
            </a:p>
          </p:txBody>
        </p:sp>
        <p:sp>
          <p:nvSpPr>
            <p:cNvPr id="83979" name="Rectangle 11"/>
            <p:cNvSpPr>
              <a:spLocks noChangeArrowheads="1"/>
            </p:cNvSpPr>
            <p:nvPr/>
          </p:nvSpPr>
          <p:spPr bwMode="auto">
            <a:xfrm>
              <a:off x="237" y="2397"/>
              <a:ext cx="27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P</a:t>
              </a:r>
              <a:r>
                <a:rPr lang="en-US" sz="2000" b="1" baseline="-25000"/>
                <a:t>0</a:t>
              </a:r>
            </a:p>
          </p:txBody>
        </p:sp>
        <p:sp>
          <p:nvSpPr>
            <p:cNvPr id="83990" name="Line 22"/>
            <p:cNvSpPr>
              <a:spLocks noChangeShapeType="1"/>
            </p:cNvSpPr>
            <p:nvPr/>
          </p:nvSpPr>
          <p:spPr bwMode="auto">
            <a:xfrm flipH="1">
              <a:off x="473" y="2544"/>
              <a:ext cx="241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91" name="Line 23"/>
            <p:cNvSpPr>
              <a:spLocks noChangeShapeType="1"/>
            </p:cNvSpPr>
            <p:nvPr/>
          </p:nvSpPr>
          <p:spPr bwMode="auto">
            <a:xfrm>
              <a:off x="1584" y="2601"/>
              <a:ext cx="0" cy="11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92" name="Oval 24"/>
            <p:cNvSpPr>
              <a:spLocks noChangeArrowheads="1"/>
            </p:cNvSpPr>
            <p:nvPr/>
          </p:nvSpPr>
          <p:spPr bwMode="auto">
            <a:xfrm>
              <a:off x="1536" y="249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93" name="Rectangle 25"/>
            <p:cNvSpPr>
              <a:spLocks noChangeArrowheads="1"/>
            </p:cNvSpPr>
            <p:nvPr/>
          </p:nvSpPr>
          <p:spPr bwMode="auto">
            <a:xfrm>
              <a:off x="2925" y="2397"/>
              <a:ext cx="27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P</a:t>
              </a:r>
              <a:r>
                <a:rPr lang="en-US" sz="2000" b="1" baseline="-25000"/>
                <a:t>0</a:t>
              </a:r>
            </a:p>
          </p:txBody>
        </p:sp>
        <p:sp>
          <p:nvSpPr>
            <p:cNvPr id="83994" name="Line 26"/>
            <p:cNvSpPr>
              <a:spLocks noChangeShapeType="1"/>
            </p:cNvSpPr>
            <p:nvPr/>
          </p:nvSpPr>
          <p:spPr bwMode="auto">
            <a:xfrm>
              <a:off x="3185" y="2544"/>
              <a:ext cx="2175" cy="0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83995" name="Rectangle 27"/>
            <p:cNvSpPr>
              <a:spLocks noChangeArrowheads="1"/>
            </p:cNvSpPr>
            <p:nvPr/>
          </p:nvSpPr>
          <p:spPr bwMode="auto">
            <a:xfrm>
              <a:off x="4797" y="2589"/>
              <a:ext cx="80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/>
                <a:t>D = IM = P</a:t>
              </a:r>
            </a:p>
          </p:txBody>
        </p:sp>
      </p:grpSp>
      <p:grpSp>
        <p:nvGrpSpPr>
          <p:cNvPr id="84007" name="Group 39"/>
          <p:cNvGrpSpPr>
            <a:grpSpLocks/>
          </p:cNvGrpSpPr>
          <p:nvPr/>
        </p:nvGrpSpPr>
        <p:grpSpPr bwMode="auto">
          <a:xfrm>
            <a:off x="5091113" y="2474913"/>
            <a:ext cx="3762375" cy="3781425"/>
            <a:chOff x="3207" y="1559"/>
            <a:chExt cx="2370" cy="2382"/>
          </a:xfrm>
        </p:grpSpPr>
        <p:sp>
          <p:nvSpPr>
            <p:cNvPr id="83981" name="Rectangle 13"/>
            <p:cNvSpPr>
              <a:spLocks noChangeArrowheads="1"/>
            </p:cNvSpPr>
            <p:nvPr/>
          </p:nvSpPr>
          <p:spPr bwMode="auto">
            <a:xfrm>
              <a:off x="4173" y="3712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800" b="1"/>
                <a:t>q</a:t>
              </a:r>
              <a:r>
                <a:rPr lang="en-US" sz="1800" b="1" baseline="-25000"/>
                <a:t>0</a:t>
              </a:r>
              <a:endParaRPr lang="en-US" sz="2000" b="1" baseline="-25000"/>
            </a:p>
          </p:txBody>
        </p:sp>
        <p:sp>
          <p:nvSpPr>
            <p:cNvPr id="83996" name="Freeform 28"/>
            <p:cNvSpPr>
              <a:spLocks/>
            </p:cNvSpPr>
            <p:nvPr/>
          </p:nvSpPr>
          <p:spPr bwMode="auto">
            <a:xfrm>
              <a:off x="3207" y="1826"/>
              <a:ext cx="2027" cy="72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4"/>
                </a:cxn>
                <a:cxn ang="0">
                  <a:pos x="0" y="16"/>
                </a:cxn>
                <a:cxn ang="0">
                  <a:pos x="0" y="24"/>
                </a:cxn>
                <a:cxn ang="0">
                  <a:pos x="17" y="41"/>
                </a:cxn>
                <a:cxn ang="0">
                  <a:pos x="33" y="65"/>
                </a:cxn>
                <a:cxn ang="0">
                  <a:pos x="58" y="94"/>
                </a:cxn>
                <a:cxn ang="0">
                  <a:pos x="92" y="135"/>
                </a:cxn>
                <a:cxn ang="0">
                  <a:pos x="134" y="184"/>
                </a:cxn>
                <a:cxn ang="0">
                  <a:pos x="184" y="241"/>
                </a:cxn>
                <a:cxn ang="0">
                  <a:pos x="234" y="306"/>
                </a:cxn>
                <a:cxn ang="0">
                  <a:pos x="293" y="368"/>
                </a:cxn>
                <a:cxn ang="0">
                  <a:pos x="360" y="429"/>
                </a:cxn>
                <a:cxn ang="0">
                  <a:pos x="418" y="482"/>
                </a:cxn>
                <a:cxn ang="0">
                  <a:pos x="485" y="527"/>
                </a:cxn>
                <a:cxn ang="0">
                  <a:pos x="619" y="600"/>
                </a:cxn>
                <a:cxn ang="0">
                  <a:pos x="695" y="629"/>
                </a:cxn>
                <a:cxn ang="0">
                  <a:pos x="770" y="658"/>
                </a:cxn>
                <a:cxn ang="0">
                  <a:pos x="845" y="682"/>
                </a:cxn>
                <a:cxn ang="0">
                  <a:pos x="921" y="698"/>
                </a:cxn>
                <a:cxn ang="0">
                  <a:pos x="996" y="711"/>
                </a:cxn>
                <a:cxn ang="0">
                  <a:pos x="1063" y="719"/>
                </a:cxn>
                <a:cxn ang="0">
                  <a:pos x="1130" y="719"/>
                </a:cxn>
                <a:cxn ang="0">
                  <a:pos x="1189" y="715"/>
                </a:cxn>
                <a:cxn ang="0">
                  <a:pos x="1247" y="707"/>
                </a:cxn>
                <a:cxn ang="0">
                  <a:pos x="1306" y="694"/>
                </a:cxn>
                <a:cxn ang="0">
                  <a:pos x="1365" y="674"/>
                </a:cxn>
                <a:cxn ang="0">
                  <a:pos x="1423" y="649"/>
                </a:cxn>
                <a:cxn ang="0">
                  <a:pos x="1490" y="617"/>
                </a:cxn>
                <a:cxn ang="0">
                  <a:pos x="1549" y="576"/>
                </a:cxn>
                <a:cxn ang="0">
                  <a:pos x="1607" y="527"/>
                </a:cxn>
                <a:cxn ang="0">
                  <a:pos x="1666" y="466"/>
                </a:cxn>
                <a:cxn ang="0">
                  <a:pos x="1725" y="400"/>
                </a:cxn>
                <a:cxn ang="0">
                  <a:pos x="1792" y="327"/>
                </a:cxn>
                <a:cxn ang="0">
                  <a:pos x="1850" y="249"/>
                </a:cxn>
                <a:cxn ang="0">
                  <a:pos x="1909" y="167"/>
                </a:cxn>
                <a:cxn ang="0">
                  <a:pos x="2026" y="0"/>
                </a:cxn>
              </a:cxnLst>
              <a:rect l="0" t="0" r="r" b="b"/>
              <a:pathLst>
                <a:path w="2027" h="720">
                  <a:moveTo>
                    <a:pt x="8" y="0"/>
                  </a:moveTo>
                  <a:lnTo>
                    <a:pt x="0" y="4"/>
                  </a:lnTo>
                  <a:lnTo>
                    <a:pt x="0" y="16"/>
                  </a:lnTo>
                  <a:lnTo>
                    <a:pt x="0" y="24"/>
                  </a:lnTo>
                  <a:lnTo>
                    <a:pt x="17" y="41"/>
                  </a:lnTo>
                  <a:lnTo>
                    <a:pt x="33" y="65"/>
                  </a:lnTo>
                  <a:lnTo>
                    <a:pt x="58" y="94"/>
                  </a:lnTo>
                  <a:lnTo>
                    <a:pt x="92" y="135"/>
                  </a:lnTo>
                  <a:lnTo>
                    <a:pt x="134" y="184"/>
                  </a:lnTo>
                  <a:lnTo>
                    <a:pt x="184" y="241"/>
                  </a:lnTo>
                  <a:lnTo>
                    <a:pt x="234" y="306"/>
                  </a:lnTo>
                  <a:lnTo>
                    <a:pt x="293" y="368"/>
                  </a:lnTo>
                  <a:lnTo>
                    <a:pt x="360" y="429"/>
                  </a:lnTo>
                  <a:lnTo>
                    <a:pt x="418" y="482"/>
                  </a:lnTo>
                  <a:lnTo>
                    <a:pt x="485" y="527"/>
                  </a:lnTo>
                  <a:lnTo>
                    <a:pt x="619" y="600"/>
                  </a:lnTo>
                  <a:lnTo>
                    <a:pt x="695" y="629"/>
                  </a:lnTo>
                  <a:lnTo>
                    <a:pt x="770" y="658"/>
                  </a:lnTo>
                  <a:lnTo>
                    <a:pt x="845" y="682"/>
                  </a:lnTo>
                  <a:lnTo>
                    <a:pt x="921" y="698"/>
                  </a:lnTo>
                  <a:lnTo>
                    <a:pt x="996" y="711"/>
                  </a:lnTo>
                  <a:lnTo>
                    <a:pt x="1063" y="719"/>
                  </a:lnTo>
                  <a:lnTo>
                    <a:pt x="1130" y="719"/>
                  </a:lnTo>
                  <a:lnTo>
                    <a:pt x="1189" y="715"/>
                  </a:lnTo>
                  <a:lnTo>
                    <a:pt x="1247" y="707"/>
                  </a:lnTo>
                  <a:lnTo>
                    <a:pt x="1306" y="694"/>
                  </a:lnTo>
                  <a:lnTo>
                    <a:pt x="1365" y="674"/>
                  </a:lnTo>
                  <a:lnTo>
                    <a:pt x="1423" y="649"/>
                  </a:lnTo>
                  <a:lnTo>
                    <a:pt x="1490" y="617"/>
                  </a:lnTo>
                  <a:lnTo>
                    <a:pt x="1549" y="576"/>
                  </a:lnTo>
                  <a:lnTo>
                    <a:pt x="1607" y="527"/>
                  </a:lnTo>
                  <a:lnTo>
                    <a:pt x="1666" y="466"/>
                  </a:lnTo>
                  <a:lnTo>
                    <a:pt x="1725" y="400"/>
                  </a:lnTo>
                  <a:lnTo>
                    <a:pt x="1792" y="327"/>
                  </a:lnTo>
                  <a:lnTo>
                    <a:pt x="1850" y="249"/>
                  </a:lnTo>
                  <a:lnTo>
                    <a:pt x="1909" y="167"/>
                  </a:lnTo>
                  <a:lnTo>
                    <a:pt x="2026" y="0"/>
                  </a:lnTo>
                </a:path>
              </a:pathLst>
            </a:custGeom>
            <a:noFill/>
            <a:ln w="50800" cap="rnd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83997" name="Rectangle 29"/>
            <p:cNvSpPr>
              <a:spLocks noChangeArrowheads="1"/>
            </p:cNvSpPr>
            <p:nvPr/>
          </p:nvSpPr>
          <p:spPr bwMode="auto">
            <a:xfrm>
              <a:off x="5027" y="1559"/>
              <a:ext cx="55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CMeL</a:t>
              </a:r>
            </a:p>
          </p:txBody>
        </p:sp>
        <p:sp>
          <p:nvSpPr>
            <p:cNvPr id="83998" name="Freeform 30"/>
            <p:cNvSpPr>
              <a:spLocks/>
            </p:cNvSpPr>
            <p:nvPr/>
          </p:nvSpPr>
          <p:spPr bwMode="auto">
            <a:xfrm>
              <a:off x="3502" y="1923"/>
              <a:ext cx="1012" cy="1441"/>
            </a:xfrm>
            <a:custGeom>
              <a:avLst/>
              <a:gdLst/>
              <a:ahLst/>
              <a:cxnLst>
                <a:cxn ang="0">
                  <a:pos x="0" y="1197"/>
                </a:cxn>
                <a:cxn ang="0">
                  <a:pos x="58" y="1294"/>
                </a:cxn>
                <a:cxn ang="0">
                  <a:pos x="80" y="1337"/>
                </a:cxn>
                <a:cxn ang="0">
                  <a:pos x="116" y="1375"/>
                </a:cxn>
                <a:cxn ang="0">
                  <a:pos x="145" y="1408"/>
                </a:cxn>
                <a:cxn ang="0">
                  <a:pos x="173" y="1430"/>
                </a:cxn>
                <a:cxn ang="0">
                  <a:pos x="209" y="1440"/>
                </a:cxn>
                <a:cxn ang="0">
                  <a:pos x="246" y="1435"/>
                </a:cxn>
                <a:cxn ang="0">
                  <a:pos x="282" y="1424"/>
                </a:cxn>
                <a:cxn ang="0">
                  <a:pos x="318" y="1402"/>
                </a:cxn>
                <a:cxn ang="0">
                  <a:pos x="361" y="1370"/>
                </a:cxn>
                <a:cxn ang="0">
                  <a:pos x="397" y="1327"/>
                </a:cxn>
                <a:cxn ang="0">
                  <a:pos x="441" y="1272"/>
                </a:cxn>
                <a:cxn ang="0">
                  <a:pos x="484" y="1213"/>
                </a:cxn>
                <a:cxn ang="0">
                  <a:pos x="527" y="1137"/>
                </a:cxn>
                <a:cxn ang="0">
                  <a:pos x="578" y="1050"/>
                </a:cxn>
                <a:cxn ang="0">
                  <a:pos x="628" y="953"/>
                </a:cxn>
                <a:cxn ang="0">
                  <a:pos x="679" y="845"/>
                </a:cxn>
                <a:cxn ang="0">
                  <a:pos x="729" y="720"/>
                </a:cxn>
                <a:cxn ang="0">
                  <a:pos x="787" y="590"/>
                </a:cxn>
                <a:cxn ang="0">
                  <a:pos x="845" y="449"/>
                </a:cxn>
                <a:cxn ang="0">
                  <a:pos x="895" y="303"/>
                </a:cxn>
                <a:cxn ang="0">
                  <a:pos x="1011" y="0"/>
                </a:cxn>
              </a:cxnLst>
              <a:rect l="0" t="0" r="r" b="b"/>
              <a:pathLst>
                <a:path w="1012" h="1441">
                  <a:moveTo>
                    <a:pt x="0" y="1197"/>
                  </a:moveTo>
                  <a:lnTo>
                    <a:pt x="58" y="1294"/>
                  </a:lnTo>
                  <a:lnTo>
                    <a:pt x="80" y="1337"/>
                  </a:lnTo>
                  <a:lnTo>
                    <a:pt x="116" y="1375"/>
                  </a:lnTo>
                  <a:lnTo>
                    <a:pt x="145" y="1408"/>
                  </a:lnTo>
                  <a:lnTo>
                    <a:pt x="173" y="1430"/>
                  </a:lnTo>
                  <a:lnTo>
                    <a:pt x="209" y="1440"/>
                  </a:lnTo>
                  <a:lnTo>
                    <a:pt x="246" y="1435"/>
                  </a:lnTo>
                  <a:lnTo>
                    <a:pt x="282" y="1424"/>
                  </a:lnTo>
                  <a:lnTo>
                    <a:pt x="318" y="1402"/>
                  </a:lnTo>
                  <a:lnTo>
                    <a:pt x="361" y="1370"/>
                  </a:lnTo>
                  <a:lnTo>
                    <a:pt x="397" y="1327"/>
                  </a:lnTo>
                  <a:lnTo>
                    <a:pt x="441" y="1272"/>
                  </a:lnTo>
                  <a:lnTo>
                    <a:pt x="484" y="1213"/>
                  </a:lnTo>
                  <a:lnTo>
                    <a:pt x="527" y="1137"/>
                  </a:lnTo>
                  <a:lnTo>
                    <a:pt x="578" y="1050"/>
                  </a:lnTo>
                  <a:lnTo>
                    <a:pt x="628" y="953"/>
                  </a:lnTo>
                  <a:lnTo>
                    <a:pt x="679" y="845"/>
                  </a:lnTo>
                  <a:lnTo>
                    <a:pt x="729" y="720"/>
                  </a:lnTo>
                  <a:lnTo>
                    <a:pt x="787" y="590"/>
                  </a:lnTo>
                  <a:lnTo>
                    <a:pt x="845" y="449"/>
                  </a:lnTo>
                  <a:lnTo>
                    <a:pt x="895" y="303"/>
                  </a:lnTo>
                  <a:lnTo>
                    <a:pt x="1011" y="0"/>
                  </a:lnTo>
                </a:path>
              </a:pathLst>
            </a:custGeom>
            <a:noFill/>
            <a:ln w="50800" cap="rnd" cmpd="sng">
              <a:solidFill>
                <a:srgbClr val="800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83999" name="Rectangle 31"/>
            <p:cNvSpPr>
              <a:spLocks noChangeArrowheads="1"/>
            </p:cNvSpPr>
            <p:nvPr/>
          </p:nvSpPr>
          <p:spPr bwMode="auto">
            <a:xfrm>
              <a:off x="4173" y="1559"/>
              <a:ext cx="46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CML</a:t>
              </a:r>
            </a:p>
          </p:txBody>
        </p:sp>
        <p:sp>
          <p:nvSpPr>
            <p:cNvPr id="84000" name="Line 32"/>
            <p:cNvSpPr>
              <a:spLocks noChangeShapeType="1"/>
            </p:cNvSpPr>
            <p:nvPr/>
          </p:nvSpPr>
          <p:spPr bwMode="auto">
            <a:xfrm>
              <a:off x="4272" y="2601"/>
              <a:ext cx="0" cy="114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84010" name="Rectangle 42"/>
          <p:cNvSpPr>
            <a:spLocks noGrp="1" noChangeArrowheads="1"/>
          </p:cNvSpPr>
          <p:nvPr>
            <p:ph type="title"/>
          </p:nvPr>
        </p:nvSpPr>
        <p:spPr>
          <a:xfrm>
            <a:off x="476250" y="6076950"/>
            <a:ext cx="8431213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400" i="1" dirty="0" err="1" smtClean="0"/>
              <a:t>Figura</a:t>
            </a:r>
            <a:r>
              <a:rPr lang="en-US" sz="2400" i="1" dirty="0" smtClean="0"/>
              <a:t> 1</a:t>
            </a:r>
            <a:r>
              <a:rPr lang="en-US" sz="2400" dirty="0" smtClean="0"/>
              <a:t>. Mercado </a:t>
            </a:r>
            <a:r>
              <a:rPr lang="en-US" sz="2400" dirty="0" err="1"/>
              <a:t>perfectamente</a:t>
            </a:r>
            <a:r>
              <a:rPr lang="en-US" sz="2400" dirty="0"/>
              <a:t> </a:t>
            </a:r>
            <a:r>
              <a:rPr lang="en-US" sz="2400" dirty="0" err="1"/>
              <a:t>competitivo</a:t>
            </a:r>
            <a:r>
              <a:rPr lang="en-US" sz="2400" dirty="0"/>
              <a:t> a largo </a:t>
            </a:r>
            <a:r>
              <a:rPr lang="en-US" sz="2400" dirty="0" err="1" smtClean="0"/>
              <a:t>plazo</a:t>
            </a:r>
            <a:r>
              <a:rPr lang="en-US" sz="2400" dirty="0" smtClean="0"/>
              <a:t>.</a:t>
            </a:r>
            <a:endParaRPr lang="en-US" sz="3200" dirty="0"/>
          </a:p>
        </p:txBody>
      </p:sp>
      <p:sp>
        <p:nvSpPr>
          <p:cNvPr id="37" name="Rectangle 4"/>
          <p:cNvSpPr txBox="1">
            <a:spLocks noChangeArrowheads="1"/>
          </p:cNvSpPr>
          <p:nvPr/>
        </p:nvSpPr>
        <p:spPr bwMode="auto">
          <a:xfrm>
            <a:off x="550863" y="542925"/>
            <a:ext cx="8078787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sz="3600" dirty="0" err="1" smtClean="0">
                <a:solidFill>
                  <a:srgbClr val="0070C0"/>
                </a:solidFill>
              </a:rPr>
              <a:t>Recordamos</a:t>
            </a:r>
            <a:r>
              <a:rPr lang="en-US" sz="3600" dirty="0" smtClean="0">
                <a:solidFill>
                  <a:srgbClr val="0070C0"/>
                </a:solidFill>
              </a:rPr>
              <a:t>: </a:t>
            </a:r>
          </a:p>
          <a:p>
            <a:pPr lvl="0" algn="ctr"/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Mercado </a:t>
            </a:r>
            <a:r>
              <a:rPr kumimoji="0" lang="en-US" sz="36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perfectamente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competitivo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4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4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DE0F2-D9D7-41E1-9B3A-16FD3715797A}" type="slidenum">
              <a:rPr lang="es-ES"/>
              <a:pPr/>
              <a:t>60</a:t>
            </a:fld>
            <a:endParaRPr lang="es-ES"/>
          </a:p>
        </p:txBody>
      </p:sp>
      <p:sp>
        <p:nvSpPr>
          <p:cNvPr id="45773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773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773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33401" y="1757362"/>
            <a:ext cx="7581900" cy="5100638"/>
          </a:xfrm>
          <a:noFill/>
          <a:ln/>
        </p:spPr>
        <p:txBody>
          <a:bodyPr lIns="90488" tIns="44450" rIns="90488" bIns="44450"/>
          <a:lstStyle/>
          <a:p>
            <a:pPr marL="609600" indent="-609600" algn="just">
              <a:spcBef>
                <a:spcPct val="70000"/>
              </a:spcBef>
              <a:buFontTx/>
              <a:buAutoNum type="arabicParenR"/>
            </a:pPr>
            <a:r>
              <a:rPr lang="es-ES" sz="2800" dirty="0"/>
              <a:t>El monopolista divide a los consumidores en dos o más grupos. </a:t>
            </a:r>
          </a:p>
          <a:p>
            <a:pPr marL="609600" indent="-609600" algn="just">
              <a:spcBef>
                <a:spcPct val="70000"/>
              </a:spcBef>
              <a:buFontTx/>
              <a:buAutoNum type="arabicParenR"/>
            </a:pPr>
            <a:r>
              <a:rPr lang="es-ES" sz="2800" dirty="0"/>
              <a:t>A cada grupo le cobra un precio diferente (el precio es el mismo dentro de cada grupo).</a:t>
            </a:r>
          </a:p>
          <a:p>
            <a:pPr marL="609600" indent="-609600" algn="just">
              <a:spcBef>
                <a:spcPct val="70000"/>
              </a:spcBef>
              <a:buFontTx/>
              <a:buAutoNum type="arabicParenR"/>
            </a:pPr>
            <a:r>
              <a:rPr lang="es-ES" sz="2800" dirty="0"/>
              <a:t>Cada grupo tiene su propia curva de demanda (elasticidades precios de la demanda diferentes).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 bwMode="auto">
          <a:xfrm>
            <a:off x="476250" y="788988"/>
            <a:ext cx="822960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4.2. Clases de discriminación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(tercer grado)</a:t>
            </a: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087592" y="1102742"/>
            <a:ext cx="531963" cy="531963"/>
          </a:xfrm>
          <a:prstGeom prst="rect">
            <a:avLst/>
          </a:prstGeom>
        </p:spPr>
      </p:pic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6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F9D15-DD98-4F6E-8C13-6C3129954C7B}" type="slidenum">
              <a:rPr lang="es-ES"/>
              <a:pPr/>
              <a:t>61</a:t>
            </a:fld>
            <a:endParaRPr lang="es-ES"/>
          </a:p>
        </p:txBody>
      </p:sp>
      <p:sp>
        <p:nvSpPr>
          <p:cNvPr id="45977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977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title"/>
          </p:nvPr>
        </p:nvSpPr>
        <p:spPr>
          <a:xfrm>
            <a:off x="523875" y="1122363"/>
            <a:ext cx="8229600" cy="542925"/>
          </a:xfrm>
          <a:noFill/>
          <a:ln/>
        </p:spPr>
        <p:txBody>
          <a:bodyPr lIns="90488" tIns="44450" rIns="90488" bIns="44450" anchor="b"/>
          <a:lstStyle/>
          <a:p>
            <a:pPr lvl="0">
              <a:defRPr/>
            </a:pPr>
            <a:r>
              <a:rPr lang="es-ES" sz="3200" dirty="0" smtClean="0"/>
              <a:t>4.2. Clases de discriminación</a:t>
            </a:r>
            <a:br>
              <a:rPr lang="es-ES" sz="3200" dirty="0" smtClean="0"/>
            </a:br>
            <a:r>
              <a:rPr lang="es-ES" sz="3200" dirty="0" smtClean="0"/>
              <a:t>(tercer grado)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4349" y="1795462"/>
            <a:ext cx="7991475" cy="5062538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s-ES" sz="2400" dirty="0"/>
              <a:t>Es el tipo de discriminación más extendida. Ejemplos: las líneas aéreas (tarifas regulares y especiales), tarifas de tren más bajas para estudiantes y jubilados, precios más bajos para niños en algunos espectáculos, </a:t>
            </a:r>
            <a:r>
              <a:rPr lang="es-ES" sz="2400" dirty="0" smtClean="0"/>
              <a:t>etcétera.</a:t>
            </a:r>
            <a:endParaRPr lang="es-ES" sz="2400" dirty="0"/>
          </a:p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s-ES" sz="2400" dirty="0"/>
              <a:t>Este tipo de discriminación de precios es viable cuando el vendedor puede dividir su mercado en grupos con diferentes elasticidades-precio de la demanda (por ejemplo: separación de las personas que viajan de vacaciones de las que viajan por motivos de trabajo</a:t>
            </a:r>
            <a:r>
              <a:rPr lang="es-ES" sz="2800" dirty="0"/>
              <a:t>).</a:t>
            </a:r>
          </a:p>
          <a:p>
            <a:pPr>
              <a:lnSpc>
                <a:spcPct val="90000"/>
              </a:lnSpc>
              <a:spcBef>
                <a:spcPct val="70000"/>
              </a:spcBef>
            </a:pPr>
            <a:endParaRPr lang="es-ES" sz="28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ABBE9-F161-4978-BA83-7ADECEFB4821}" type="slidenum">
              <a:rPr lang="es-ES"/>
              <a:pPr/>
              <a:t>62</a:t>
            </a:fld>
            <a:endParaRPr lang="es-ES"/>
          </a:p>
        </p:txBody>
      </p:sp>
      <p:sp>
        <p:nvSpPr>
          <p:cNvPr id="46387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7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7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1" y="1212850"/>
            <a:ext cx="7505700" cy="5075238"/>
          </a:xfrm>
          <a:noFill/>
          <a:ln/>
        </p:spPr>
        <p:txBody>
          <a:bodyPr lIns="90488" tIns="44450" rIns="90488" bIns="44450"/>
          <a:lstStyle/>
          <a:p>
            <a:pPr algn="just">
              <a:buSzPct val="75000"/>
            </a:pPr>
            <a:r>
              <a:rPr lang="es-ES" sz="2400" dirty="0"/>
              <a:t>El monopolista asignará su producción a los dos grupos o mercados de forma que: </a:t>
            </a:r>
          </a:p>
          <a:p>
            <a:pPr lvl="1" algn="just">
              <a:spcBef>
                <a:spcPct val="40000"/>
              </a:spcBef>
              <a:buFontTx/>
              <a:buNone/>
            </a:pPr>
            <a:r>
              <a:rPr lang="es-ES" sz="2400" dirty="0"/>
              <a:t>IM</a:t>
            </a:r>
            <a:r>
              <a:rPr lang="es-ES" sz="2400" baseline="-25000" dirty="0"/>
              <a:t>1</a:t>
            </a:r>
            <a:r>
              <a:rPr lang="es-ES" sz="2400" dirty="0"/>
              <a:t> = IM</a:t>
            </a:r>
            <a:r>
              <a:rPr lang="es-ES" sz="2400" baseline="-25000" dirty="0"/>
              <a:t>2</a:t>
            </a:r>
            <a:r>
              <a:rPr lang="es-ES" sz="2400" dirty="0"/>
              <a:t>  </a:t>
            </a:r>
          </a:p>
          <a:p>
            <a:pPr lvl="1" algn="just">
              <a:spcBef>
                <a:spcPct val="40000"/>
              </a:spcBef>
              <a:buFontTx/>
              <a:buNone/>
            </a:pPr>
            <a:r>
              <a:rPr lang="es-ES" sz="2400" dirty="0"/>
              <a:t>y seleccionará la producción total que:</a:t>
            </a:r>
          </a:p>
          <a:p>
            <a:pPr algn="just">
              <a:spcBef>
                <a:spcPct val="35000"/>
              </a:spcBef>
              <a:buFontTx/>
              <a:buNone/>
            </a:pPr>
            <a:r>
              <a:rPr lang="es-ES" sz="2800" dirty="0"/>
              <a:t>    </a:t>
            </a:r>
            <a:r>
              <a:rPr lang="es-ES" sz="2400" dirty="0"/>
              <a:t>IM</a:t>
            </a:r>
            <a:r>
              <a:rPr lang="es-ES" sz="2400" baseline="-25000" dirty="0"/>
              <a:t>1 </a:t>
            </a:r>
            <a:r>
              <a:rPr lang="es-ES" sz="2400" dirty="0"/>
              <a:t>= IM</a:t>
            </a:r>
            <a:r>
              <a:rPr lang="es-ES" sz="2400" baseline="-25000" dirty="0"/>
              <a:t>2</a:t>
            </a:r>
            <a:r>
              <a:rPr lang="es-ES" sz="2400" dirty="0"/>
              <a:t>=CM</a:t>
            </a:r>
            <a:endParaRPr lang="es-ES" sz="2800" dirty="0"/>
          </a:p>
          <a:p>
            <a:pPr algn="just">
              <a:buSzPct val="75000"/>
            </a:pPr>
            <a:endParaRPr lang="es-ES" sz="2400" dirty="0" smtClean="0"/>
          </a:p>
          <a:p>
            <a:pPr algn="just">
              <a:buSzPct val="75000"/>
            </a:pPr>
            <a:r>
              <a:rPr lang="es-ES" sz="2400" dirty="0" smtClean="0"/>
              <a:t>Siendo</a:t>
            </a:r>
            <a:r>
              <a:rPr lang="es-ES" sz="2400" i="1" dirty="0" smtClean="0"/>
              <a:t> </a:t>
            </a:r>
            <a:r>
              <a:rPr lang="es-ES" sz="2400" dirty="0"/>
              <a:t>P</a:t>
            </a:r>
            <a:r>
              <a:rPr lang="es-ES" sz="2400" baseline="-25000" dirty="0"/>
              <a:t>1</a:t>
            </a:r>
            <a:r>
              <a:rPr lang="es-ES" sz="2400" dirty="0"/>
              <a:t> es </a:t>
            </a:r>
            <a:r>
              <a:rPr lang="es-ES" sz="2400" dirty="0" smtClean="0"/>
              <a:t>el precio </a:t>
            </a:r>
            <a:r>
              <a:rPr lang="es-ES" sz="2400" dirty="0"/>
              <a:t>cobrado al primer grupo de consumidores y </a:t>
            </a:r>
            <a:r>
              <a:rPr lang="es-ES" sz="2400" dirty="0" smtClean="0"/>
              <a:t>P</a:t>
            </a:r>
            <a:r>
              <a:rPr lang="es-ES" sz="2400" baseline="-25000" dirty="0" smtClean="0"/>
              <a:t>2</a:t>
            </a:r>
            <a:r>
              <a:rPr lang="es-ES" sz="2400" dirty="0" smtClean="0"/>
              <a:t> el precio </a:t>
            </a:r>
            <a:r>
              <a:rPr lang="es-ES" sz="2400" dirty="0"/>
              <a:t>cobrado al segundo grupo de consumidores.</a:t>
            </a:r>
          </a:p>
          <a:p>
            <a:pPr>
              <a:spcBef>
                <a:spcPct val="35000"/>
              </a:spcBef>
            </a:pPr>
            <a:endParaRPr lang="en-US" i="1" dirty="0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>
          <a:xfrm>
            <a:off x="457200" y="169863"/>
            <a:ext cx="8229600" cy="1143000"/>
          </a:xfrm>
        </p:spPr>
        <p:txBody>
          <a:bodyPr/>
          <a:lstStyle/>
          <a:p>
            <a:r>
              <a:rPr lang="es-ES" sz="3200" dirty="0" smtClean="0"/>
              <a:t>4.2. Clases de discriminación (tercer grado)</a:t>
            </a:r>
            <a:r>
              <a:rPr lang="en-US" sz="4000" dirty="0" smtClean="0"/>
              <a:t> </a:t>
            </a:r>
            <a:endParaRPr lang="es-ES" sz="3200" dirty="0"/>
          </a:p>
        </p:txBody>
      </p:sp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37225" y="1568569"/>
            <a:ext cx="605288" cy="605288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80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1BF5-76A1-42E4-8226-4DD0F1D73A62}" type="slidenum">
              <a:rPr lang="es-ES"/>
              <a:pPr/>
              <a:t>63</a:t>
            </a:fld>
            <a:endParaRPr lang="es-ES"/>
          </a:p>
        </p:txBody>
      </p:sp>
      <p:sp>
        <p:nvSpPr>
          <p:cNvPr id="496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9550" y="1797050"/>
            <a:ext cx="8420100" cy="5060950"/>
          </a:xfrm>
        </p:spPr>
        <p:txBody>
          <a:bodyPr/>
          <a:lstStyle/>
          <a:p>
            <a:pPr marL="609600" indent="-609600">
              <a:lnSpc>
                <a:spcPct val="90000"/>
              </a:lnSpc>
              <a:spcAft>
                <a:spcPct val="10000"/>
              </a:spcAft>
            </a:pPr>
            <a:r>
              <a:rPr lang="es-ES" sz="2400" dirty="0"/>
              <a:t>Dados IM</a:t>
            </a:r>
            <a:r>
              <a:rPr lang="es-ES" sz="2400" baseline="-25000" dirty="0"/>
              <a:t>1</a:t>
            </a:r>
            <a:r>
              <a:rPr lang="es-ES" sz="2400" dirty="0"/>
              <a:t>=P</a:t>
            </a:r>
            <a:r>
              <a:rPr lang="es-ES" sz="2400" baseline="-25000" dirty="0"/>
              <a:t>1</a:t>
            </a:r>
            <a:r>
              <a:rPr lang="es-ES" sz="2400" dirty="0"/>
              <a:t>(1+1/Ed</a:t>
            </a:r>
            <a:r>
              <a:rPr lang="es-ES" sz="2400" baseline="-25000" dirty="0"/>
              <a:t>1</a:t>
            </a:r>
            <a:r>
              <a:rPr lang="es-ES" sz="2400" dirty="0"/>
              <a:t>), IM</a:t>
            </a:r>
            <a:r>
              <a:rPr lang="es-ES" sz="2400" baseline="-25000" dirty="0"/>
              <a:t>2</a:t>
            </a:r>
            <a:r>
              <a:rPr lang="es-ES" sz="2400" dirty="0"/>
              <a:t>=P</a:t>
            </a:r>
            <a:r>
              <a:rPr lang="es-ES" sz="2400" baseline="-25000" dirty="0"/>
              <a:t>2</a:t>
            </a:r>
            <a:r>
              <a:rPr lang="es-ES" sz="2400" dirty="0"/>
              <a:t>(1+1/Ed</a:t>
            </a:r>
            <a:r>
              <a:rPr lang="es-ES" sz="2400" baseline="-25000" dirty="0"/>
              <a:t>2</a:t>
            </a:r>
            <a:r>
              <a:rPr lang="es-ES" sz="2400" dirty="0"/>
              <a:t>)</a:t>
            </a:r>
          </a:p>
          <a:p>
            <a:pPr marL="609600" indent="-609600" algn="just">
              <a:lnSpc>
                <a:spcPct val="90000"/>
              </a:lnSpc>
              <a:spcAft>
                <a:spcPct val="10000"/>
              </a:spcAft>
              <a:buFontTx/>
              <a:buNone/>
            </a:pPr>
            <a:r>
              <a:rPr lang="es-ES" sz="2400" dirty="0"/>
              <a:t>      (siendo Ed</a:t>
            </a:r>
            <a:r>
              <a:rPr lang="es-ES" sz="2400" baseline="-25000" dirty="0"/>
              <a:t>1</a:t>
            </a:r>
            <a:r>
              <a:rPr lang="es-ES" sz="2400" dirty="0"/>
              <a:t> la elasticidad precio de la demanda del grupo 1, Ed</a:t>
            </a:r>
            <a:r>
              <a:rPr lang="es-ES" sz="2400" baseline="-25000" dirty="0"/>
              <a:t>2</a:t>
            </a:r>
            <a:r>
              <a:rPr lang="es-ES" sz="2400" dirty="0"/>
              <a:t> la elasticidad precio de la demanda del grupo 2) </a:t>
            </a:r>
          </a:p>
          <a:p>
            <a:pPr marL="609600" indent="-609600" algn="just">
              <a:lnSpc>
                <a:spcPct val="90000"/>
              </a:lnSpc>
              <a:spcAft>
                <a:spcPct val="10000"/>
              </a:spcAft>
            </a:pPr>
            <a:r>
              <a:rPr lang="es-ES" sz="2400" dirty="0"/>
              <a:t>Como </a:t>
            </a:r>
            <a:r>
              <a:rPr lang="es-ES" sz="2400" dirty="0" smtClean="0"/>
              <a:t>IM</a:t>
            </a:r>
            <a:r>
              <a:rPr lang="es-ES" sz="2400" baseline="-25000" dirty="0" smtClean="0"/>
              <a:t>1</a:t>
            </a:r>
            <a:r>
              <a:rPr lang="es-ES" sz="2400" dirty="0" smtClean="0"/>
              <a:t>=IM</a:t>
            </a:r>
            <a:r>
              <a:rPr lang="es-ES" sz="2400" baseline="-25000" dirty="0" smtClean="0"/>
              <a:t>2</a:t>
            </a:r>
            <a:r>
              <a:rPr lang="es-ES" sz="2400" dirty="0" smtClean="0"/>
              <a:t> ; se tiene </a:t>
            </a:r>
            <a:r>
              <a:rPr lang="es-ES" sz="2400" dirty="0"/>
              <a:t>P</a:t>
            </a:r>
            <a:r>
              <a:rPr lang="es-ES" sz="2400" baseline="-25000" dirty="0"/>
              <a:t>1</a:t>
            </a:r>
            <a:r>
              <a:rPr lang="es-ES" sz="2400" dirty="0"/>
              <a:t>(1+1/Ed</a:t>
            </a:r>
            <a:r>
              <a:rPr lang="es-ES" sz="2400" baseline="-25000" dirty="0"/>
              <a:t>1</a:t>
            </a:r>
            <a:r>
              <a:rPr lang="es-ES" sz="2400" dirty="0"/>
              <a:t>)=P</a:t>
            </a:r>
            <a:r>
              <a:rPr lang="es-ES" sz="2400" baseline="-25000" dirty="0"/>
              <a:t>2</a:t>
            </a:r>
            <a:r>
              <a:rPr lang="es-ES" sz="2400" dirty="0"/>
              <a:t>(1+1/Ed</a:t>
            </a:r>
            <a:r>
              <a:rPr lang="es-ES" sz="2400" baseline="-25000" dirty="0"/>
              <a:t>2</a:t>
            </a:r>
            <a:r>
              <a:rPr lang="es-ES" sz="2400" dirty="0"/>
              <a:t>)</a:t>
            </a:r>
          </a:p>
          <a:p>
            <a:pPr marL="609600" indent="-609600" algn="just">
              <a:lnSpc>
                <a:spcPct val="90000"/>
              </a:lnSpc>
              <a:spcAft>
                <a:spcPct val="10000"/>
              </a:spcAft>
            </a:pPr>
            <a:r>
              <a:rPr lang="es-ES" sz="2400" dirty="0"/>
              <a:t>De aquí se deduce que si Ed</a:t>
            </a:r>
            <a:r>
              <a:rPr lang="es-ES" sz="2400" baseline="-25000" dirty="0"/>
              <a:t>1</a:t>
            </a:r>
            <a:r>
              <a:rPr lang="es-ES" sz="2400" dirty="0"/>
              <a:t>=Ed</a:t>
            </a:r>
            <a:r>
              <a:rPr lang="es-ES" sz="2400" baseline="-25000" dirty="0"/>
              <a:t>2</a:t>
            </a:r>
            <a:r>
              <a:rPr lang="es-ES" sz="2400" dirty="0"/>
              <a:t>, entonces P</a:t>
            </a:r>
            <a:r>
              <a:rPr lang="es-ES" sz="2400" baseline="-25000" dirty="0"/>
              <a:t>1</a:t>
            </a:r>
            <a:r>
              <a:rPr lang="es-ES" sz="2400" dirty="0"/>
              <a:t>=P</a:t>
            </a:r>
            <a:r>
              <a:rPr lang="es-ES" sz="2400" baseline="-25000" dirty="0"/>
              <a:t>2</a:t>
            </a:r>
            <a:r>
              <a:rPr lang="es-ES" sz="2400" dirty="0"/>
              <a:t>. </a:t>
            </a:r>
            <a:endParaRPr lang="es-ES" sz="2400" dirty="0" smtClean="0"/>
          </a:p>
          <a:p>
            <a:pPr marL="609600" indent="-609600" algn="just">
              <a:lnSpc>
                <a:spcPct val="90000"/>
              </a:lnSpc>
              <a:spcAft>
                <a:spcPct val="10000"/>
              </a:spcAft>
            </a:pPr>
            <a:r>
              <a:rPr lang="es-ES" sz="2400" dirty="0" smtClean="0"/>
              <a:t>Por </a:t>
            </a:r>
            <a:r>
              <a:rPr lang="es-ES" sz="2400" dirty="0"/>
              <a:t>tanto, la discriminación de tercer grado solo es viable si los grupos de consumidores tienen </a:t>
            </a:r>
            <a:r>
              <a:rPr lang="es-ES" sz="2400" dirty="0">
                <a:solidFill>
                  <a:srgbClr val="FF0000"/>
                </a:solidFill>
              </a:rPr>
              <a:t>diferentes elasticidades-precio </a:t>
            </a:r>
            <a:r>
              <a:rPr lang="es-ES" sz="2400" dirty="0"/>
              <a:t>de la demanda</a:t>
            </a:r>
            <a:r>
              <a:rPr lang="en-US" sz="2400" dirty="0"/>
              <a:t>.</a:t>
            </a:r>
          </a:p>
          <a:p>
            <a:pPr marL="609600" indent="-609600">
              <a:lnSpc>
                <a:spcPct val="90000"/>
              </a:lnSpc>
            </a:pPr>
            <a:endParaRPr lang="en-US" baseline="-25000" dirty="0"/>
          </a:p>
          <a:p>
            <a:pPr marL="609600" indent="-609600">
              <a:lnSpc>
                <a:spcPct val="90000"/>
              </a:lnSpc>
            </a:pPr>
            <a:endParaRPr lang="es-ES" dirty="0"/>
          </a:p>
        </p:txBody>
      </p:sp>
      <p:sp>
        <p:nvSpPr>
          <p:cNvPr id="6" name="5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 smtClean="0"/>
              <a:t>4.2. Clases de discriminación </a:t>
            </a:r>
            <a:br>
              <a:rPr lang="es-ES" sz="3600" dirty="0" smtClean="0"/>
            </a:br>
            <a:r>
              <a:rPr lang="es-ES" sz="3600" dirty="0" smtClean="0"/>
              <a:t>(tercer grado)</a:t>
            </a:r>
            <a:r>
              <a:rPr lang="en-US" dirty="0" smtClean="0"/>
              <a:t> </a:t>
            </a:r>
            <a:endParaRPr lang="es-E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568D-041A-4A0E-848B-5ACBAE3409A6}" type="slidenum">
              <a:rPr lang="es-ES"/>
              <a:pPr/>
              <a:t>64</a:t>
            </a:fld>
            <a:endParaRPr lang="es-ES"/>
          </a:p>
        </p:txBody>
      </p:sp>
      <p:sp>
        <p:nvSpPr>
          <p:cNvPr id="4659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59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5925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485774" y="1793876"/>
            <a:ext cx="8124825" cy="3302000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  <a:spcAft>
                <a:spcPct val="10000"/>
              </a:spcAft>
            </a:pPr>
            <a:r>
              <a:rPr lang="en-US" sz="2400" dirty="0"/>
              <a:t>Si Ed</a:t>
            </a:r>
            <a:r>
              <a:rPr lang="en-US" sz="2800" baseline="-25000" dirty="0"/>
              <a:t>1</a:t>
            </a:r>
            <a:r>
              <a:rPr lang="en-US" sz="2400" dirty="0"/>
              <a:t>&gt;Ed</a:t>
            </a:r>
            <a:r>
              <a:rPr lang="en-US" sz="2800" baseline="-25000" dirty="0"/>
              <a:t>2</a:t>
            </a:r>
            <a:r>
              <a:rPr lang="en-US" sz="2400" dirty="0"/>
              <a:t>, </a:t>
            </a:r>
            <a:r>
              <a:rPr lang="es-ES" sz="2400" dirty="0"/>
              <a:t>entonces</a:t>
            </a:r>
            <a:r>
              <a:rPr lang="en-US" sz="2400" dirty="0"/>
              <a:t> </a:t>
            </a:r>
            <a:r>
              <a:rPr lang="en-US" sz="2400" dirty="0" smtClean="0"/>
              <a:t>P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&lt;P</a:t>
            </a:r>
            <a:r>
              <a:rPr lang="en-US" sz="2400" baseline="-25000" dirty="0" smtClean="0"/>
              <a:t>2</a:t>
            </a:r>
            <a:r>
              <a:rPr lang="en-US" sz="2400" i="1" dirty="0" smtClean="0"/>
              <a:t> ; </a:t>
            </a:r>
            <a:r>
              <a:rPr lang="en-US" sz="2400" i="1" dirty="0" err="1" smtClean="0"/>
              <a:t>e</a:t>
            </a:r>
            <a:r>
              <a:rPr lang="en-US" sz="2400" dirty="0" err="1" smtClean="0"/>
              <a:t>s</a:t>
            </a:r>
            <a:r>
              <a:rPr lang="en-US" sz="2400" dirty="0" smtClean="0"/>
              <a:t> </a:t>
            </a:r>
            <a:r>
              <a:rPr lang="en-US" sz="2400" dirty="0" err="1"/>
              <a:t>decir</a:t>
            </a:r>
            <a:r>
              <a:rPr lang="en-US" sz="2400" dirty="0"/>
              <a:t>, el </a:t>
            </a:r>
            <a:r>
              <a:rPr lang="en-US" sz="2400" dirty="0" err="1"/>
              <a:t>monopolista</a:t>
            </a:r>
            <a:r>
              <a:rPr lang="en-US" sz="2400" i="1" dirty="0"/>
              <a:t> </a:t>
            </a:r>
            <a:r>
              <a:rPr lang="en-US" sz="2400" dirty="0" err="1" smtClean="0"/>
              <a:t>cobrará</a:t>
            </a:r>
            <a:r>
              <a:rPr lang="en-US" sz="2400" dirty="0" smtClean="0"/>
              <a:t> </a:t>
            </a:r>
            <a:r>
              <a:rPr lang="en-US" sz="2400" dirty="0"/>
              <a:t>el </a:t>
            </a:r>
            <a:r>
              <a:rPr lang="en-US" sz="2400" dirty="0" err="1"/>
              <a:t>precio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alto a los </a:t>
            </a:r>
            <a:r>
              <a:rPr lang="en-US" sz="2400" dirty="0" err="1"/>
              <a:t>clientes</a:t>
            </a:r>
            <a:r>
              <a:rPr lang="en-US" sz="2400" dirty="0"/>
              <a:t> </a:t>
            </a:r>
            <a:r>
              <a:rPr lang="en-US" sz="2400" dirty="0" err="1"/>
              <a:t>cuya</a:t>
            </a:r>
            <a:r>
              <a:rPr lang="en-US" sz="2400" dirty="0"/>
              <a:t> </a:t>
            </a:r>
            <a:r>
              <a:rPr lang="en-US" sz="2400" dirty="0" err="1"/>
              <a:t>demanda</a:t>
            </a:r>
            <a:r>
              <a:rPr lang="en-US" sz="2400" dirty="0"/>
              <a:t> </a:t>
            </a:r>
            <a:r>
              <a:rPr lang="en-US" sz="2400" dirty="0" err="1"/>
              <a:t>tiene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elasticidad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baja</a:t>
            </a:r>
            <a:r>
              <a:rPr lang="en-US" sz="2400" dirty="0"/>
              <a:t>.</a:t>
            </a:r>
          </a:p>
          <a:p>
            <a:pPr>
              <a:spcBef>
                <a:spcPct val="70000"/>
              </a:spcBef>
              <a:spcAft>
                <a:spcPct val="10000"/>
              </a:spcAft>
            </a:pPr>
            <a:r>
              <a:rPr lang="es-ES" sz="2400" dirty="0" smtClean="0"/>
              <a:t>Dado: P</a:t>
            </a:r>
            <a:r>
              <a:rPr lang="es-ES" sz="2400" baseline="-25000" dirty="0" smtClean="0"/>
              <a:t>1</a:t>
            </a:r>
            <a:r>
              <a:rPr lang="es-ES" sz="2400" dirty="0" smtClean="0"/>
              <a:t>(1+1/Ed</a:t>
            </a:r>
            <a:r>
              <a:rPr lang="es-ES" sz="2800" baseline="-25000" dirty="0" smtClean="0"/>
              <a:t>1</a:t>
            </a:r>
            <a:r>
              <a:rPr lang="es-ES" sz="2400" dirty="0" smtClean="0"/>
              <a:t>)=P</a:t>
            </a:r>
            <a:r>
              <a:rPr lang="es-ES" sz="2400" baseline="-25000" dirty="0" smtClean="0"/>
              <a:t>2</a:t>
            </a:r>
            <a:r>
              <a:rPr lang="es-ES" sz="2400" dirty="0" smtClean="0"/>
              <a:t>(1+1/Ed</a:t>
            </a:r>
            <a:r>
              <a:rPr lang="es-ES" sz="2800" baseline="-25000" dirty="0" smtClean="0"/>
              <a:t>2</a:t>
            </a:r>
            <a:r>
              <a:rPr lang="es-ES" sz="2400" dirty="0" smtClean="0"/>
              <a:t>), </a:t>
            </a:r>
            <a:r>
              <a:rPr lang="en-US" sz="2400" dirty="0" smtClean="0"/>
              <a:t>el </a:t>
            </a:r>
            <a:r>
              <a:rPr lang="en-US" sz="2400" dirty="0" err="1"/>
              <a:t>precio</a:t>
            </a:r>
            <a:r>
              <a:rPr lang="en-US" sz="2400" dirty="0"/>
              <a:t> </a:t>
            </a:r>
            <a:r>
              <a:rPr lang="en-US" sz="2400" dirty="0" err="1"/>
              <a:t>relativo</a:t>
            </a:r>
            <a:r>
              <a:rPr lang="en-US" sz="2400" dirty="0"/>
              <a:t> P</a:t>
            </a:r>
            <a:r>
              <a:rPr lang="en-US" sz="2400" baseline="-25000" dirty="0"/>
              <a:t>1</a:t>
            </a:r>
            <a:r>
              <a:rPr lang="en-US" sz="2400" dirty="0"/>
              <a:t>/P</a:t>
            </a:r>
            <a:r>
              <a:rPr lang="en-US" sz="2400" baseline="-25000" dirty="0"/>
              <a:t>2</a:t>
            </a:r>
            <a:r>
              <a:rPr lang="en-US" sz="2400" dirty="0"/>
              <a:t> </a:t>
            </a:r>
            <a:r>
              <a:rPr lang="en-US" sz="2400" dirty="0" err="1"/>
              <a:t>será</a:t>
            </a:r>
            <a:r>
              <a:rPr lang="en-US" sz="2400" dirty="0"/>
              <a:t>: </a:t>
            </a:r>
            <a:endParaRPr lang="en-US" sz="2400" dirty="0" smtClean="0"/>
          </a:p>
          <a:p>
            <a:pPr>
              <a:spcBef>
                <a:spcPct val="70000"/>
              </a:spcBef>
              <a:spcAft>
                <a:spcPct val="10000"/>
              </a:spcAft>
              <a:buNone/>
            </a:pPr>
            <a:r>
              <a:rPr lang="en-US" sz="2400" dirty="0" smtClean="0"/>
              <a:t>     </a:t>
            </a:r>
            <a:endParaRPr lang="en-US" sz="2400" dirty="0"/>
          </a:p>
          <a:p>
            <a:pPr>
              <a:spcBef>
                <a:spcPct val="70000"/>
              </a:spcBef>
            </a:pPr>
            <a:r>
              <a:rPr lang="en-US" sz="2400" dirty="0"/>
              <a:t> </a:t>
            </a:r>
            <a:r>
              <a:rPr lang="en-US" sz="2400" dirty="0" err="1" smtClean="0"/>
              <a:t>Siendo</a:t>
            </a:r>
            <a:r>
              <a:rPr lang="en-US" sz="2400" dirty="0" smtClean="0"/>
              <a:t> Q</a:t>
            </a:r>
            <a:r>
              <a:rPr lang="en-US" sz="2400" baseline="-25000" dirty="0" smtClean="0"/>
              <a:t>T </a:t>
            </a:r>
            <a:r>
              <a:rPr lang="en-US" sz="2400" dirty="0" smtClean="0"/>
              <a:t>= Q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+ Q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, el </a:t>
            </a:r>
            <a:r>
              <a:rPr lang="en-US" sz="2400" dirty="0" err="1" smtClean="0"/>
              <a:t>coste</a:t>
            </a:r>
            <a:r>
              <a:rPr lang="en-US" sz="2400" dirty="0" smtClean="0"/>
              <a:t> total de </a:t>
            </a:r>
            <a:r>
              <a:rPr lang="en-US" sz="2400" dirty="0" err="1" smtClean="0"/>
              <a:t>producción</a:t>
            </a:r>
            <a:r>
              <a:rPr lang="en-US" sz="2400" dirty="0" smtClean="0"/>
              <a:t> </a:t>
            </a:r>
            <a:r>
              <a:rPr lang="en-US" sz="2400" dirty="0" err="1" smtClean="0"/>
              <a:t>será</a:t>
            </a:r>
            <a:r>
              <a:rPr lang="en-US" sz="2400" dirty="0" smtClean="0"/>
              <a:t>: CT(Q</a:t>
            </a:r>
            <a:r>
              <a:rPr lang="en-US" sz="2400" baseline="-25000" dirty="0" smtClean="0"/>
              <a:t>T</a:t>
            </a:r>
            <a:r>
              <a:rPr lang="en-US" sz="2400" dirty="0"/>
              <a:t>) </a:t>
            </a:r>
          </a:p>
          <a:p>
            <a:pPr>
              <a:spcBef>
                <a:spcPct val="70000"/>
              </a:spcBef>
            </a:pPr>
            <a:r>
              <a:rPr lang="en-US" sz="2400" dirty="0" smtClean="0"/>
              <a:t>El </a:t>
            </a:r>
            <a:r>
              <a:rPr lang="en-US" sz="2400" dirty="0" err="1" smtClean="0"/>
              <a:t>beneficio</a:t>
            </a:r>
            <a:r>
              <a:rPr lang="en-US" sz="2400" dirty="0" smtClean="0"/>
              <a:t> del </a:t>
            </a:r>
            <a:r>
              <a:rPr lang="en-US" sz="2400" dirty="0" err="1" smtClean="0"/>
              <a:t>monopolista</a:t>
            </a:r>
            <a:r>
              <a:rPr lang="en-US" sz="2400" dirty="0" smtClean="0"/>
              <a:t>: B= </a:t>
            </a:r>
            <a:r>
              <a:rPr lang="en-US" sz="2400" dirty="0"/>
              <a:t>P</a:t>
            </a:r>
            <a:r>
              <a:rPr lang="en-US" sz="2400" baseline="-25000" dirty="0"/>
              <a:t>1</a:t>
            </a:r>
            <a:r>
              <a:rPr lang="en-US" sz="2400" dirty="0"/>
              <a:t>Q</a:t>
            </a:r>
            <a:r>
              <a:rPr lang="en-US" sz="2400" baseline="-25000" dirty="0"/>
              <a:t>1</a:t>
            </a:r>
            <a:r>
              <a:rPr lang="en-US" sz="2400" dirty="0"/>
              <a:t> + P</a:t>
            </a:r>
            <a:r>
              <a:rPr lang="en-US" sz="2400" baseline="-25000" dirty="0"/>
              <a:t>2</a:t>
            </a:r>
            <a:r>
              <a:rPr lang="en-US" sz="2400" dirty="0"/>
              <a:t>Q</a:t>
            </a:r>
            <a:r>
              <a:rPr lang="en-US" sz="2400" baseline="-25000" dirty="0"/>
              <a:t>2</a:t>
            </a:r>
            <a:r>
              <a:rPr lang="en-US" sz="2400" dirty="0"/>
              <a:t> - CT(Q</a:t>
            </a:r>
            <a:r>
              <a:rPr lang="en-US" sz="2400" baseline="-25000" dirty="0"/>
              <a:t>T</a:t>
            </a:r>
            <a:r>
              <a:rPr lang="en-US" sz="2400" dirty="0"/>
              <a:t>)</a:t>
            </a:r>
          </a:p>
          <a:p>
            <a:pPr lvl="1">
              <a:buSzPct val="75000"/>
              <a:buNone/>
            </a:pPr>
            <a:endParaRPr lang="en-US" sz="2400" i="1" dirty="0"/>
          </a:p>
        </p:txBody>
      </p:sp>
      <p:graphicFrame>
        <p:nvGraphicFramePr>
          <p:cNvPr id="465927" name="Object 7"/>
          <p:cNvGraphicFramePr>
            <a:graphicFrameLocks noChangeAspect="1"/>
          </p:cNvGraphicFramePr>
          <p:nvPr>
            <p:ph sz="half" idx="2"/>
          </p:nvPr>
        </p:nvGraphicFramePr>
        <p:xfrm>
          <a:off x="2628900" y="3837470"/>
          <a:ext cx="2201863" cy="859943"/>
        </p:xfrm>
        <a:graphic>
          <a:graphicData uri="http://schemas.openxmlformats.org/presentationml/2006/ole">
            <p:oleObj spid="_x0000_s660482" name="Ecuación" r:id="rId4" imgW="1104840" imgH="431640" progId="Equation.3">
              <p:embed/>
            </p:oleObj>
          </a:graphicData>
        </a:graphic>
      </p:graphicFrame>
      <p:sp>
        <p:nvSpPr>
          <p:cNvPr id="9" name="8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 smtClean="0"/>
              <a:t>4.2. Clases de discriminación </a:t>
            </a:r>
            <a:br>
              <a:rPr lang="es-ES" sz="3600" dirty="0" smtClean="0"/>
            </a:br>
            <a:r>
              <a:rPr lang="es-ES" sz="3600" dirty="0" smtClean="0"/>
              <a:t>(tercer grado)</a:t>
            </a:r>
            <a:r>
              <a:rPr lang="en-US" dirty="0" smtClean="0"/>
              <a:t> </a:t>
            </a:r>
            <a:endParaRPr lang="es-ES" sz="3600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6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CD87-2059-4B5A-AF8D-EC79596B27FA}" type="slidenum">
              <a:rPr lang="es-ES"/>
              <a:pPr/>
              <a:t>65</a:t>
            </a:fld>
            <a:endParaRPr lang="es-ES"/>
          </a:p>
        </p:txBody>
      </p:sp>
      <p:sp>
        <p:nvSpPr>
          <p:cNvPr id="49971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7878763" cy="4525963"/>
          </a:xfrm>
        </p:spPr>
        <p:txBody>
          <a:bodyPr/>
          <a:lstStyle/>
          <a:p>
            <a:pPr>
              <a:spcBef>
                <a:spcPct val="70000"/>
              </a:spcBef>
              <a:buFontTx/>
              <a:buNone/>
            </a:pPr>
            <a:r>
              <a:rPr lang="en-US" sz="2800" dirty="0" err="1"/>
              <a:t>Precios</a:t>
            </a:r>
            <a:r>
              <a:rPr lang="en-US" sz="2800" dirty="0"/>
              <a:t> </a:t>
            </a:r>
            <a:r>
              <a:rPr lang="en-US" sz="2800" dirty="0" err="1"/>
              <a:t>relativos</a:t>
            </a:r>
            <a:r>
              <a:rPr lang="en-US" sz="2800" dirty="0"/>
              <a:t>.</a:t>
            </a:r>
          </a:p>
          <a:p>
            <a:pPr>
              <a:buSzPct val="75000"/>
            </a:pPr>
            <a:r>
              <a:rPr lang="en-US" sz="2800" dirty="0" err="1"/>
              <a:t>Ejemplo</a:t>
            </a:r>
            <a:r>
              <a:rPr lang="en-US" sz="2800" dirty="0"/>
              <a:t>: E</a:t>
            </a:r>
            <a:r>
              <a:rPr lang="en-US" sz="2800" baseline="-25000" dirty="0"/>
              <a:t>1</a:t>
            </a:r>
            <a:r>
              <a:rPr lang="en-US" sz="2800" dirty="0"/>
              <a:t> = -2 y E</a:t>
            </a:r>
            <a:r>
              <a:rPr lang="en-US" sz="2800" baseline="-25000" dirty="0"/>
              <a:t>2</a:t>
            </a:r>
            <a:r>
              <a:rPr lang="en-US" sz="2800" dirty="0"/>
              <a:t> = -4 </a:t>
            </a:r>
          </a:p>
          <a:p>
            <a:pPr lvl="1">
              <a:buSzPct val="75000"/>
            </a:pPr>
            <a:endParaRPr lang="en-US" sz="2400" dirty="0"/>
          </a:p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endParaRPr lang="es-ES" sz="2800" dirty="0"/>
          </a:p>
          <a:p>
            <a:pPr>
              <a:buSzPct val="75000"/>
            </a:pPr>
            <a:r>
              <a:rPr lang="en-US" sz="2800" dirty="0"/>
              <a:t>P</a:t>
            </a:r>
            <a:r>
              <a:rPr lang="en-US" sz="2800" baseline="-25000" dirty="0"/>
              <a:t>1</a:t>
            </a:r>
            <a:r>
              <a:rPr lang="en-US" sz="2800" dirty="0"/>
              <a:t> </a:t>
            </a:r>
            <a:r>
              <a:rPr lang="en-US" sz="2800" dirty="0" err="1"/>
              <a:t>debe</a:t>
            </a:r>
            <a:r>
              <a:rPr lang="en-US" sz="2800" dirty="0"/>
              <a:t> ser 1,5 </a:t>
            </a:r>
            <a:r>
              <a:rPr lang="en-US" sz="2800" dirty="0" err="1"/>
              <a:t>veces</a:t>
            </a:r>
            <a:r>
              <a:rPr lang="en-US" sz="2800" dirty="0"/>
              <a:t> </a:t>
            </a:r>
            <a:r>
              <a:rPr lang="en-US" sz="2800" dirty="0" err="1"/>
              <a:t>más</a:t>
            </a:r>
            <a:r>
              <a:rPr lang="en-US" sz="2800" dirty="0"/>
              <a:t> alto </a:t>
            </a:r>
            <a:r>
              <a:rPr lang="en-US" sz="2800" dirty="0" err="1"/>
              <a:t>que</a:t>
            </a:r>
            <a:r>
              <a:rPr lang="en-US" sz="2800" dirty="0"/>
              <a:t> el </a:t>
            </a:r>
            <a:r>
              <a:rPr lang="en-US" sz="2800" dirty="0" err="1"/>
              <a:t>precio</a:t>
            </a:r>
            <a:r>
              <a:rPr lang="en-US" sz="2800" dirty="0"/>
              <a:t> </a:t>
            </a:r>
            <a:r>
              <a:rPr lang="en-US" sz="2800" dirty="0" err="1"/>
              <a:t>cobrado</a:t>
            </a:r>
            <a:r>
              <a:rPr lang="en-US" sz="2800" dirty="0"/>
              <a:t> al </a:t>
            </a:r>
            <a:r>
              <a:rPr lang="en-US" sz="2800" dirty="0" err="1" smtClean="0"/>
              <a:t>segundo</a:t>
            </a:r>
            <a:r>
              <a:rPr lang="en-US" sz="2800" dirty="0" smtClean="0"/>
              <a:t> </a:t>
            </a:r>
            <a:r>
              <a:rPr lang="en-US" sz="2800" dirty="0" err="1" smtClean="0"/>
              <a:t>grupo</a:t>
            </a:r>
            <a:r>
              <a:rPr lang="en-US" sz="2800" dirty="0" smtClean="0"/>
              <a:t>.</a:t>
            </a:r>
            <a:endParaRPr lang="en-US" sz="2800" i="1" baseline="-25000" dirty="0"/>
          </a:p>
          <a:p>
            <a:pPr>
              <a:buFontTx/>
              <a:buNone/>
            </a:pPr>
            <a:endParaRPr lang="es-ES" sz="2800" dirty="0"/>
          </a:p>
        </p:txBody>
      </p:sp>
      <p:graphicFrame>
        <p:nvGraphicFramePr>
          <p:cNvPr id="499716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2862263" y="3095625"/>
          <a:ext cx="3260725" cy="868363"/>
        </p:xfrm>
        <a:graphic>
          <a:graphicData uri="http://schemas.openxmlformats.org/presentationml/2006/ole">
            <p:oleObj spid="_x0000_s661506" name="Ecuación" r:id="rId4" imgW="1574640" imgH="419040" progId="Equation.3">
              <p:embed/>
            </p:oleObj>
          </a:graphicData>
        </a:graphic>
      </p:graphicFrame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 smtClean="0"/>
              <a:t>4.2. Clases de discriminación </a:t>
            </a:r>
            <a:br>
              <a:rPr lang="es-ES" sz="3600" dirty="0" smtClean="0"/>
            </a:br>
            <a:r>
              <a:rPr lang="es-ES" sz="3600" dirty="0" smtClean="0"/>
              <a:t>(tercer grado)</a:t>
            </a:r>
            <a:r>
              <a:rPr lang="en-US" sz="3600" dirty="0" smtClean="0"/>
              <a:t> </a:t>
            </a:r>
            <a:endParaRPr lang="es-E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6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CD87-2059-4B5A-AF8D-EC79596B27FA}" type="slidenum">
              <a:rPr lang="es-ES"/>
              <a:pPr/>
              <a:t>66</a:t>
            </a:fld>
            <a:endParaRPr lang="es-ES"/>
          </a:p>
        </p:txBody>
      </p:sp>
      <p:sp>
        <p:nvSpPr>
          <p:cNvPr id="49971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7878763" cy="4525963"/>
          </a:xfrm>
        </p:spPr>
        <p:txBody>
          <a:bodyPr/>
          <a:lstStyle/>
          <a:p>
            <a:pPr lvl="1">
              <a:buSzPct val="75000"/>
              <a:buNone/>
            </a:pPr>
            <a:endParaRPr lang="en-US" sz="2400" dirty="0"/>
          </a:p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endParaRPr lang="es-ES" sz="2800" dirty="0"/>
          </a:p>
          <a:p>
            <a:pPr>
              <a:buFontTx/>
              <a:buNone/>
            </a:pPr>
            <a:endParaRPr lang="es-ES" sz="2800" dirty="0"/>
          </a:p>
        </p:txBody>
      </p:sp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 smtClean="0"/>
              <a:t>4.2. Clases de discriminación </a:t>
            </a:r>
            <a:br>
              <a:rPr lang="es-ES" sz="3600" dirty="0" smtClean="0"/>
            </a:br>
            <a:r>
              <a:rPr lang="es-ES" sz="3600" dirty="0" smtClean="0"/>
              <a:t>(resumen)</a:t>
            </a:r>
            <a:r>
              <a:rPr lang="en-US" sz="3600" dirty="0" smtClean="0"/>
              <a:t> </a:t>
            </a:r>
            <a:endParaRPr lang="es-ES" sz="3600" dirty="0"/>
          </a:p>
        </p:txBody>
      </p:sp>
      <p:graphicFrame>
        <p:nvGraphicFramePr>
          <p:cNvPr id="9" name="8 Tabla"/>
          <p:cNvGraphicFramePr>
            <a:graphicFrameLocks noGrp="1"/>
          </p:cNvGraphicFramePr>
          <p:nvPr/>
        </p:nvGraphicFramePr>
        <p:xfrm>
          <a:off x="539645" y="1560821"/>
          <a:ext cx="8394492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8164"/>
                <a:gridCol w="2798164"/>
                <a:gridCol w="2798164"/>
              </a:tblGrid>
              <a:tr h="611946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>
                          <a:solidFill>
                            <a:schemeClr val="tx1"/>
                          </a:solidFill>
                        </a:rPr>
                        <a:t>TIPO DE DISCRIMINACIÓN</a:t>
                      </a:r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>
                          <a:solidFill>
                            <a:schemeClr val="tx1"/>
                          </a:solidFill>
                        </a:rPr>
                        <a:t>CARACTERÍSTICAS</a:t>
                      </a:r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>
                          <a:solidFill>
                            <a:schemeClr val="tx1"/>
                          </a:solidFill>
                        </a:rPr>
                        <a:t>EJEMPLOS</a:t>
                      </a:r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  <a:tr h="890850">
                <a:tc>
                  <a:txBody>
                    <a:bodyPr/>
                    <a:lstStyle/>
                    <a:p>
                      <a:pPr algn="just"/>
                      <a:endParaRPr lang="es-ES" dirty="0" smtClean="0"/>
                    </a:p>
                    <a:p>
                      <a:pPr algn="just"/>
                      <a:r>
                        <a:rPr lang="es-ES" b="1" dirty="0" smtClean="0"/>
                        <a:t>Primer grado</a:t>
                      </a:r>
                      <a:endParaRPr lang="es-ES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A cada consumidor se le cobra exactamente</a:t>
                      </a:r>
                      <a:r>
                        <a:rPr lang="es-ES" baseline="0" dirty="0" smtClean="0"/>
                        <a:t> su precio reserva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Subastas, regateos de precios de suvenir en tiendas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890850">
                <a:tc>
                  <a:txBody>
                    <a:bodyPr/>
                    <a:lstStyle/>
                    <a:p>
                      <a:pPr algn="just"/>
                      <a:endParaRPr lang="es-ES" dirty="0" smtClean="0"/>
                    </a:p>
                    <a:p>
                      <a:pPr algn="just"/>
                      <a:r>
                        <a:rPr lang="es-ES" b="1" dirty="0" smtClean="0"/>
                        <a:t>Segundo grado</a:t>
                      </a:r>
                      <a:endParaRPr lang="es-ES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Bloque de precios decrecientes.</a:t>
                      </a:r>
                      <a:r>
                        <a:rPr lang="es-ES" baseline="0" dirty="0" smtClean="0"/>
                        <a:t> Se cobra un menor precio a medida que se compra mayores cantidades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Precio de</a:t>
                      </a:r>
                      <a:r>
                        <a:rPr lang="es-ES" baseline="0" dirty="0" smtClean="0"/>
                        <a:t> la electricidad o llamada de teléfonos, descuentos por compras de grandes cantidades.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890850">
                <a:tc>
                  <a:txBody>
                    <a:bodyPr/>
                    <a:lstStyle/>
                    <a:p>
                      <a:pPr algn="just"/>
                      <a:endParaRPr lang="es-ES" b="1" dirty="0" smtClean="0"/>
                    </a:p>
                    <a:p>
                      <a:pPr algn="just"/>
                      <a:r>
                        <a:rPr lang="es-ES" b="1" dirty="0" smtClean="0"/>
                        <a:t>Tercer grado</a:t>
                      </a:r>
                      <a:endParaRPr lang="es-ES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A diferentes clases de clientes se les cobra distintos precios por</a:t>
                      </a:r>
                      <a:r>
                        <a:rPr lang="es-ES" baseline="0" dirty="0" smtClean="0"/>
                        <a:t> el mismo producto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 smtClean="0"/>
                        <a:t>Descuento a estudiantes y jubilados</a:t>
                      </a:r>
                      <a:r>
                        <a:rPr lang="es-ES" baseline="0" dirty="0" smtClean="0"/>
                        <a:t> para espectáculos públicos o para el servicio de transporte</a:t>
                      </a:r>
                      <a:endParaRPr lang="es-E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809890" y="806570"/>
            <a:ext cx="642668" cy="6426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BE3A3-0CB1-4F27-85FA-D432B5D685DA}" type="slidenum">
              <a:rPr lang="es-ES"/>
              <a:pPr/>
              <a:t>67</a:t>
            </a:fld>
            <a:endParaRPr lang="es-ES"/>
          </a:p>
        </p:txBody>
      </p:sp>
      <p:sp>
        <p:nvSpPr>
          <p:cNvPr id="409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ts val="1800"/>
              </a:spcBef>
            </a:pPr>
            <a:r>
              <a:rPr lang="es-ES" sz="2800" dirty="0"/>
              <a:t>El poder de monopolio depende, en parte, del número de empresas que compitan en el mercado.</a:t>
            </a:r>
          </a:p>
          <a:p>
            <a:pPr algn="just">
              <a:lnSpc>
                <a:spcPct val="90000"/>
              </a:lnSpc>
              <a:spcBef>
                <a:spcPts val="1800"/>
              </a:spcBef>
            </a:pPr>
            <a:r>
              <a:rPr lang="en-US" sz="2800" dirty="0"/>
              <a:t>El </a:t>
            </a:r>
            <a:r>
              <a:rPr lang="en-US" sz="2800" dirty="0" err="1"/>
              <a:t>poder</a:t>
            </a:r>
            <a:r>
              <a:rPr lang="en-US" sz="2800" dirty="0"/>
              <a:t> de </a:t>
            </a:r>
            <a:r>
              <a:rPr lang="en-US" sz="2800" dirty="0" err="1"/>
              <a:t>mercado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la </a:t>
            </a:r>
            <a:r>
              <a:rPr lang="en-US" sz="2800" dirty="0" err="1"/>
              <a:t>capacidad</a:t>
            </a:r>
            <a:r>
              <a:rPr lang="en-US" sz="2800" dirty="0"/>
              <a:t> de los </a:t>
            </a:r>
            <a:r>
              <a:rPr lang="en-US" sz="2800" dirty="0" err="1"/>
              <a:t>vendedores</a:t>
            </a:r>
            <a:r>
              <a:rPr lang="en-US" sz="2800" dirty="0"/>
              <a:t> o de los </a:t>
            </a:r>
            <a:r>
              <a:rPr lang="en-US" sz="2800" dirty="0" err="1"/>
              <a:t>compradores</a:t>
            </a:r>
            <a:r>
              <a:rPr lang="en-US" sz="2800" dirty="0"/>
              <a:t> </a:t>
            </a:r>
            <a:r>
              <a:rPr lang="en-US" sz="2800" dirty="0" err="1"/>
              <a:t>para</a:t>
            </a:r>
            <a:r>
              <a:rPr lang="en-US" sz="2800" dirty="0"/>
              <a:t> </a:t>
            </a:r>
            <a:r>
              <a:rPr lang="en-US" sz="2800" dirty="0" err="1"/>
              <a:t>influir</a:t>
            </a:r>
            <a:r>
              <a:rPr lang="en-US" sz="2800" dirty="0"/>
              <a:t> en el </a:t>
            </a:r>
            <a:r>
              <a:rPr lang="en-US" sz="2800" dirty="0" err="1"/>
              <a:t>precio</a:t>
            </a:r>
            <a:r>
              <a:rPr lang="en-US" sz="2800" dirty="0"/>
              <a:t> de un </a:t>
            </a:r>
            <a:r>
              <a:rPr lang="en-US" sz="2800" dirty="0" err="1"/>
              <a:t>bien</a:t>
            </a:r>
            <a:r>
              <a:rPr lang="en-US" sz="2800" dirty="0"/>
              <a:t>. </a:t>
            </a:r>
          </a:p>
          <a:p>
            <a:pPr algn="just">
              <a:lnSpc>
                <a:spcPct val="90000"/>
              </a:lnSpc>
              <a:spcBef>
                <a:spcPts val="1800"/>
              </a:spcBef>
            </a:pPr>
            <a:r>
              <a:rPr lang="es-ES" sz="2800" dirty="0"/>
              <a:t>El poder de mercado puede imponer costes a la sociedad.</a:t>
            </a:r>
            <a:endParaRPr lang="en-US" sz="2800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409605" name="Rectangle 5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9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9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03" grpId="0" build="p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A96EE-36D4-4B0B-ADC7-0A4D0D2DB699}" type="slidenum">
              <a:rPr lang="es-ES"/>
              <a:pPr/>
              <a:t>68</a:t>
            </a:fld>
            <a:endParaRPr lang="es-ES"/>
          </a:p>
        </p:txBody>
      </p:sp>
      <p:sp>
        <p:nvSpPr>
          <p:cNvPr id="360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74821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</a:pPr>
            <a:r>
              <a:rPr lang="es-ES" sz="2800" dirty="0"/>
              <a:t>A veces las economías de escala hacen que el monopolio puro sea deseable (</a:t>
            </a:r>
            <a:r>
              <a:rPr lang="es-ES" sz="2800" dirty="0">
                <a:solidFill>
                  <a:srgbClr val="FF0000"/>
                </a:solidFill>
              </a:rPr>
              <a:t>monopolio natural</a:t>
            </a:r>
            <a:r>
              <a:rPr lang="es-ES" sz="2800" dirty="0"/>
              <a:t>).</a:t>
            </a:r>
            <a:endParaRPr lang="en-US" sz="2800" dirty="0"/>
          </a:p>
          <a:p>
            <a:pPr algn="just">
              <a:lnSpc>
                <a:spcPct val="80000"/>
              </a:lnSpc>
            </a:pPr>
            <a:r>
              <a:rPr lang="en-US" sz="2800" dirty="0" err="1"/>
              <a:t>Recurrimos</a:t>
            </a:r>
            <a:r>
              <a:rPr lang="en-US" sz="2800" dirty="0"/>
              <a:t> a la </a:t>
            </a:r>
            <a:r>
              <a:rPr lang="en-US" sz="2800" dirty="0" err="1"/>
              <a:t>legislación</a:t>
            </a:r>
            <a:r>
              <a:rPr lang="en-US" sz="2800" dirty="0"/>
              <a:t> </a:t>
            </a:r>
            <a:r>
              <a:rPr lang="en-US" sz="2800" dirty="0" err="1"/>
              <a:t>antimonopolio</a:t>
            </a:r>
            <a:r>
              <a:rPr lang="en-US" sz="2800" dirty="0"/>
              <a:t> </a:t>
            </a:r>
            <a:r>
              <a:rPr lang="en-US" sz="2800" dirty="0" err="1"/>
              <a:t>para</a:t>
            </a:r>
            <a:r>
              <a:rPr lang="en-US" sz="2800" dirty="0"/>
              <a:t> </a:t>
            </a:r>
            <a:r>
              <a:rPr lang="en-US" sz="2800" dirty="0" err="1"/>
              <a:t>impedir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empresas</a:t>
            </a:r>
            <a:r>
              <a:rPr lang="en-US" sz="2800" dirty="0"/>
              <a:t> </a:t>
            </a:r>
            <a:r>
              <a:rPr lang="en-US" sz="2800" dirty="0" err="1"/>
              <a:t>consigan</a:t>
            </a:r>
            <a:r>
              <a:rPr lang="en-US" sz="2800" dirty="0"/>
              <a:t> </a:t>
            </a:r>
            <a:r>
              <a:rPr lang="en-US" sz="2800" dirty="0" err="1"/>
              <a:t>excesivo</a:t>
            </a:r>
            <a:r>
              <a:rPr lang="en-US" sz="2800" dirty="0"/>
              <a:t> </a:t>
            </a:r>
            <a:r>
              <a:rPr lang="en-US" sz="2800" dirty="0" err="1"/>
              <a:t>poder</a:t>
            </a:r>
            <a:r>
              <a:rPr lang="en-US" sz="2800" dirty="0"/>
              <a:t> de </a:t>
            </a:r>
            <a:r>
              <a:rPr lang="en-US" sz="2800" dirty="0" err="1"/>
              <a:t>mercado</a:t>
            </a:r>
            <a:r>
              <a:rPr lang="en-US" sz="2800" dirty="0"/>
              <a:t>. 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n-US" sz="2800" dirty="0"/>
              <a:t>Las </a:t>
            </a:r>
            <a:r>
              <a:rPr lang="en-US" sz="2800" dirty="0" err="1"/>
              <a:t>empresas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poseen</a:t>
            </a:r>
            <a:r>
              <a:rPr lang="en-US" sz="2800" dirty="0"/>
              <a:t> </a:t>
            </a:r>
            <a:r>
              <a:rPr lang="en-US" sz="2800" dirty="0" err="1"/>
              <a:t>poder</a:t>
            </a:r>
            <a:r>
              <a:rPr lang="en-US" sz="2800" dirty="0"/>
              <a:t> de </a:t>
            </a:r>
            <a:r>
              <a:rPr lang="en-US" sz="2800" dirty="0" err="1"/>
              <a:t>mercado</a:t>
            </a:r>
            <a:r>
              <a:rPr lang="en-US" sz="2800" dirty="0"/>
              <a:t> se </a:t>
            </a:r>
            <a:r>
              <a:rPr lang="en-US" sz="2800" dirty="0" err="1"/>
              <a:t>encuentran</a:t>
            </a:r>
            <a:r>
              <a:rPr lang="en-US" sz="2800" dirty="0"/>
              <a:t> en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posición</a:t>
            </a:r>
            <a:r>
              <a:rPr lang="en-US" sz="2800" dirty="0"/>
              <a:t> </a:t>
            </a:r>
            <a:r>
              <a:rPr lang="en-US" sz="2800" dirty="0" err="1"/>
              <a:t>envidiable</a:t>
            </a:r>
            <a:r>
              <a:rPr lang="en-US" sz="2800" dirty="0"/>
              <a:t> </a:t>
            </a:r>
            <a:r>
              <a:rPr lang="en-US" sz="2800" dirty="0" err="1"/>
              <a:t>porque</a:t>
            </a:r>
            <a:r>
              <a:rPr lang="en-US" sz="2800" dirty="0"/>
              <a:t> </a:t>
            </a:r>
            <a:r>
              <a:rPr lang="en-US" sz="2800" dirty="0" err="1"/>
              <a:t>tienen</a:t>
            </a:r>
            <a:r>
              <a:rPr lang="en-US" sz="2800" dirty="0"/>
              <a:t> </a:t>
            </a:r>
            <a:r>
              <a:rPr lang="en-US" sz="2800" dirty="0" err="1"/>
              <a:t>posibilidades</a:t>
            </a:r>
            <a:r>
              <a:rPr lang="en-US" sz="2800" dirty="0"/>
              <a:t> de </a:t>
            </a:r>
            <a:r>
              <a:rPr lang="en-US" sz="2800" dirty="0" err="1"/>
              <a:t>obtener</a:t>
            </a:r>
            <a:r>
              <a:rPr lang="en-US" sz="2800" dirty="0"/>
              <a:t> </a:t>
            </a:r>
            <a:r>
              <a:rPr lang="en-US" sz="2800" dirty="0" err="1"/>
              <a:t>grandes</a:t>
            </a:r>
            <a:r>
              <a:rPr lang="en-US" sz="2800" dirty="0"/>
              <a:t> </a:t>
            </a:r>
            <a:r>
              <a:rPr lang="en-US" sz="2800" dirty="0" err="1"/>
              <a:t>beneficios</a:t>
            </a:r>
            <a:r>
              <a:rPr lang="en-US" sz="2800" dirty="0"/>
              <a:t>. Sin embargo, </a:t>
            </a:r>
            <a:r>
              <a:rPr lang="en-US" sz="2800" dirty="0" smtClean="0"/>
              <a:t>lo </a:t>
            </a:r>
            <a:r>
              <a:rPr lang="en-US" sz="2800" dirty="0" err="1" smtClean="0"/>
              <a:t>aprovecharán</a:t>
            </a:r>
            <a:r>
              <a:rPr lang="en-US" sz="2800" dirty="0" smtClean="0"/>
              <a:t> </a:t>
            </a:r>
            <a:r>
              <a:rPr lang="en-US" sz="2800" dirty="0"/>
              <a:t>o no </a:t>
            </a:r>
            <a:r>
              <a:rPr lang="en-US" sz="2800" dirty="0" err="1"/>
              <a:t>dependiendo</a:t>
            </a:r>
            <a:r>
              <a:rPr lang="en-US" sz="2800" dirty="0"/>
              <a:t> </a:t>
            </a:r>
            <a:r>
              <a:rPr lang="en-US" sz="2800" dirty="0" err="1"/>
              <a:t>fundamentalmente</a:t>
            </a:r>
            <a:r>
              <a:rPr lang="en-US" sz="2800" dirty="0"/>
              <a:t> de </a:t>
            </a:r>
            <a:r>
              <a:rPr lang="en-US" sz="2800" dirty="0" err="1"/>
              <a:t>su</a:t>
            </a:r>
            <a:r>
              <a:rPr lang="en-US" sz="2800" dirty="0"/>
              <a:t> </a:t>
            </a:r>
            <a:r>
              <a:rPr lang="en-US" sz="2800" dirty="0" err="1"/>
              <a:t>estrategia</a:t>
            </a:r>
            <a:r>
              <a:rPr lang="en-US" sz="2800" dirty="0"/>
              <a:t> de </a:t>
            </a:r>
            <a:r>
              <a:rPr lang="en-US" sz="2800" dirty="0" err="1"/>
              <a:t>precios</a:t>
            </a:r>
            <a:r>
              <a:rPr lang="en-US" sz="2800" dirty="0"/>
              <a:t>.</a:t>
            </a:r>
          </a:p>
          <a:p>
            <a:pPr>
              <a:lnSpc>
                <a:spcPct val="80000"/>
              </a:lnSpc>
            </a:pPr>
            <a:endParaRPr lang="en-US" sz="2800" dirty="0"/>
          </a:p>
        </p:txBody>
      </p:sp>
      <p:sp>
        <p:nvSpPr>
          <p:cNvPr id="360453" name="Rectangle 5"/>
          <p:cNvSpPr>
            <a:spLocks noGrp="1" noChangeArrowheads="1"/>
          </p:cNvSpPr>
          <p:nvPr>
            <p:ph type="title"/>
          </p:nvPr>
        </p:nvSpPr>
        <p:spPr>
          <a:xfrm>
            <a:off x="430213" y="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0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60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0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451" grpId="0" build="p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C75D0-4F64-49D9-BF62-FF8116BF9958}" type="slidenum">
              <a:rPr lang="es-ES"/>
              <a:pPr/>
              <a:t>69</a:t>
            </a:fld>
            <a:endParaRPr lang="es-ES"/>
          </a:p>
        </p:txBody>
      </p:sp>
      <p:sp>
        <p:nvSpPr>
          <p:cNvPr id="50278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278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278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  <p:sp>
        <p:nvSpPr>
          <p:cNvPr id="50278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257175" y="1603375"/>
            <a:ext cx="8426450" cy="4224338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estrategia</a:t>
            </a:r>
            <a:r>
              <a:rPr lang="en-US" sz="2800" dirty="0"/>
              <a:t> de </a:t>
            </a:r>
            <a:r>
              <a:rPr lang="en-US" sz="2800" dirty="0" err="1" smtClean="0"/>
              <a:t>discriminación</a:t>
            </a:r>
            <a:r>
              <a:rPr lang="en-US" sz="2800" dirty="0" smtClean="0"/>
              <a:t> de </a:t>
            </a:r>
            <a:r>
              <a:rPr lang="en-US" sz="2800" dirty="0" err="1" smtClean="0"/>
              <a:t>precios</a:t>
            </a:r>
            <a:r>
              <a:rPr lang="en-US" sz="2800" dirty="0" smtClean="0"/>
              <a:t> </a:t>
            </a:r>
            <a:r>
              <a:rPr lang="en-US" sz="2800" dirty="0" err="1"/>
              <a:t>aspira</a:t>
            </a:r>
            <a:r>
              <a:rPr lang="en-US" sz="2800" dirty="0"/>
              <a:t> a </a:t>
            </a:r>
            <a:r>
              <a:rPr lang="en-US" sz="2800" dirty="0" err="1"/>
              <a:t>ampliar</a:t>
            </a:r>
            <a:r>
              <a:rPr lang="en-US" sz="2800" dirty="0"/>
              <a:t> la base de </a:t>
            </a:r>
            <a:r>
              <a:rPr lang="en-US" sz="2800" dirty="0" err="1"/>
              <a:t>clientes</a:t>
            </a:r>
            <a:r>
              <a:rPr lang="en-US" sz="2800" dirty="0"/>
              <a:t> a los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puede</a:t>
            </a:r>
            <a:r>
              <a:rPr lang="en-US" sz="2800" dirty="0"/>
              <a:t> vender la </a:t>
            </a:r>
            <a:r>
              <a:rPr lang="en-US" sz="2800" dirty="0" err="1"/>
              <a:t>empresa</a:t>
            </a:r>
            <a:r>
              <a:rPr lang="en-US" sz="2800" dirty="0"/>
              <a:t> y </a:t>
            </a:r>
            <a:r>
              <a:rPr lang="en-US" sz="2800" dirty="0" err="1"/>
              <a:t>extraer</a:t>
            </a:r>
            <a:r>
              <a:rPr lang="en-US" sz="2800" dirty="0"/>
              <a:t> el mayor </a:t>
            </a:r>
            <a:r>
              <a:rPr lang="en-US" sz="2800" dirty="0" err="1"/>
              <a:t>excedente</a:t>
            </a:r>
            <a:r>
              <a:rPr lang="en-US" sz="2800" dirty="0"/>
              <a:t> del </a:t>
            </a:r>
            <a:r>
              <a:rPr lang="en-US" sz="2800" dirty="0" err="1"/>
              <a:t>consumidor</a:t>
            </a:r>
            <a:r>
              <a:rPr lang="en-US" sz="2800" dirty="0"/>
              <a:t> </a:t>
            </a:r>
            <a:r>
              <a:rPr lang="en-US" sz="2800" dirty="0" err="1"/>
              <a:t>posible</a:t>
            </a:r>
            <a:r>
              <a:rPr lang="en-US" sz="2800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sz="2800" dirty="0" err="1"/>
              <a:t>Idealmente</a:t>
            </a:r>
            <a:r>
              <a:rPr lang="en-US" sz="2800" dirty="0"/>
              <a:t>, a la </a:t>
            </a:r>
            <a:r>
              <a:rPr lang="en-US" sz="2800" dirty="0" err="1"/>
              <a:t>empresa</a:t>
            </a:r>
            <a:r>
              <a:rPr lang="en-US" sz="2800" dirty="0"/>
              <a:t> le </a:t>
            </a:r>
            <a:r>
              <a:rPr lang="en-US" sz="2800" dirty="0" err="1"/>
              <a:t>gustaría</a:t>
            </a:r>
            <a:r>
              <a:rPr lang="en-US" sz="2800" dirty="0"/>
              <a:t> </a:t>
            </a:r>
            <a:r>
              <a:rPr lang="en-US" sz="2800" dirty="0" err="1"/>
              <a:t>practicar</a:t>
            </a:r>
            <a:r>
              <a:rPr lang="en-US" sz="2800" dirty="0"/>
              <a:t> la </a:t>
            </a:r>
            <a:r>
              <a:rPr lang="en-US" sz="2800" dirty="0" err="1"/>
              <a:t>discriminación</a:t>
            </a:r>
            <a:r>
              <a:rPr lang="en-US" sz="2800" dirty="0"/>
              <a:t> </a:t>
            </a:r>
            <a:r>
              <a:rPr lang="en-US" sz="2800" dirty="0" smtClean="0"/>
              <a:t>perfecta </a:t>
            </a:r>
            <a:r>
              <a:rPr lang="en-US" sz="2800" dirty="0"/>
              <a:t>de </a:t>
            </a:r>
            <a:r>
              <a:rPr lang="en-US" sz="2800" dirty="0" err="1"/>
              <a:t>precios</a:t>
            </a:r>
            <a:r>
              <a:rPr lang="en-US" sz="2800" dirty="0"/>
              <a:t>.</a:t>
            </a:r>
          </a:p>
          <a:p>
            <a:pPr>
              <a:spcBef>
                <a:spcPct val="70000"/>
              </a:spcBef>
            </a:pPr>
            <a:endParaRPr lang="en-US" sz="2800" dirty="0"/>
          </a:p>
        </p:txBody>
      </p:sp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2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027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89" grpId="0" build="p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466E2-5A1C-43A3-B3BD-11C60B162D03}" type="slidenum">
              <a:rPr lang="es-ES"/>
              <a:pPr/>
              <a:t>7</a:t>
            </a:fld>
            <a:endParaRPr lang="es-ES"/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pPr marL="838200" indent="-838200"/>
            <a:r>
              <a:rPr lang="es-ES" sz="4000" dirty="0"/>
              <a:t>1. Características del monopolio</a:t>
            </a:r>
            <a:endParaRPr lang="en-US" sz="4000" dirty="0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7915275" cy="45259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dirty="0"/>
              <a:t>	</a:t>
            </a:r>
            <a:r>
              <a:rPr lang="en-US" sz="2800" dirty="0"/>
              <a:t>1) 	Un </a:t>
            </a:r>
            <a:r>
              <a:rPr lang="en-US" sz="2800" dirty="0" err="1"/>
              <a:t>vendedor</a:t>
            </a:r>
            <a:r>
              <a:rPr lang="en-US" sz="2800" dirty="0"/>
              <a:t>, </a:t>
            </a:r>
            <a:r>
              <a:rPr lang="en-US" sz="2800" dirty="0" err="1"/>
              <a:t>pero</a:t>
            </a:r>
            <a:r>
              <a:rPr lang="en-US" sz="2800" dirty="0"/>
              <a:t> </a:t>
            </a:r>
            <a:r>
              <a:rPr lang="en-US" sz="2800" dirty="0" err="1"/>
              <a:t>muchos</a:t>
            </a:r>
            <a:r>
              <a:rPr lang="en-US" sz="2800" dirty="0"/>
              <a:t> </a:t>
            </a:r>
            <a:r>
              <a:rPr lang="en-US" sz="2800" dirty="0" err="1"/>
              <a:t>compradores</a:t>
            </a:r>
            <a:r>
              <a:rPr lang="en-US" sz="2800" dirty="0"/>
              <a:t> </a:t>
            </a:r>
            <a:r>
              <a:rPr lang="en-US" sz="2800" dirty="0" err="1"/>
              <a:t>pequeños</a:t>
            </a:r>
            <a:r>
              <a:rPr lang="en-US" sz="2800" dirty="0"/>
              <a:t> e </a:t>
            </a:r>
            <a:r>
              <a:rPr lang="en-US" sz="2800" dirty="0" err="1"/>
              <a:t>independientes</a:t>
            </a:r>
            <a:r>
              <a:rPr lang="en-US" sz="2800" dirty="0"/>
              <a:t>.</a:t>
            </a:r>
          </a:p>
          <a:p>
            <a:pPr algn="just"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sz="2800" dirty="0"/>
              <a:t>	2)	Un </a:t>
            </a:r>
            <a:r>
              <a:rPr lang="en-US" sz="2800" dirty="0" err="1"/>
              <a:t>producto</a:t>
            </a:r>
            <a:r>
              <a:rPr lang="en-US" sz="2800" dirty="0"/>
              <a:t> (no hay </a:t>
            </a:r>
            <a:r>
              <a:rPr lang="en-US" sz="2800" dirty="0" err="1"/>
              <a:t>bienes</a:t>
            </a:r>
            <a:r>
              <a:rPr lang="en-US" sz="2800" dirty="0"/>
              <a:t> </a:t>
            </a:r>
            <a:r>
              <a:rPr lang="en-US" sz="2800" dirty="0" err="1"/>
              <a:t>sustitutivos</a:t>
            </a:r>
            <a:r>
              <a:rPr lang="en-US" sz="2800" dirty="0"/>
              <a:t>).</a:t>
            </a:r>
          </a:p>
          <a:p>
            <a:pPr algn="just"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sz="2800" dirty="0"/>
              <a:t>	3)	 </a:t>
            </a:r>
            <a:r>
              <a:rPr lang="es-ES" sz="2800" dirty="0"/>
              <a:t>Barreras de acceso (insuperables). Ejemplos de barreras: control materias primas, patentes, franquicias, economías de escala (</a:t>
            </a:r>
            <a:r>
              <a:rPr lang="es-ES" sz="2800" dirty="0">
                <a:solidFill>
                  <a:srgbClr val="FF0000"/>
                </a:solidFill>
              </a:rPr>
              <a:t>monopolio natural</a:t>
            </a:r>
            <a:r>
              <a:rPr lang="es-ES" sz="2800" dirty="0"/>
              <a:t>).</a:t>
            </a:r>
            <a:endParaRPr lang="en-US" sz="28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267040" y="776377"/>
            <a:ext cx="559128" cy="559128"/>
          </a:xfrm>
          <a:prstGeom prst="rect">
            <a:avLst/>
          </a:prstGeom>
        </p:spPr>
      </p:pic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3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524250" y="5930900"/>
            <a:ext cx="4819649" cy="476250"/>
          </a:xfrm>
        </p:spPr>
        <p:txBody>
          <a:bodyPr/>
          <a:lstStyle/>
          <a:p>
            <a:r>
              <a:rPr lang="es-ES" sz="2800" i="1" dirty="0" smtClean="0"/>
              <a:t>Figura 2.</a:t>
            </a:r>
            <a:r>
              <a:rPr lang="es-ES" sz="2800" dirty="0" smtClean="0"/>
              <a:t> Monopolio natural.</a:t>
            </a:r>
            <a:endParaRPr lang="es-ES" sz="2800" dirty="0"/>
          </a:p>
        </p:txBody>
      </p:sp>
      <p:sp>
        <p:nvSpPr>
          <p:cNvPr id="16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664A-D4FD-44BF-A33A-D948254E8DA3}" type="slidenum">
              <a:rPr lang="es-ES"/>
              <a:pPr/>
              <a:t>8</a:t>
            </a:fld>
            <a:endParaRPr lang="es-ES" dirty="0"/>
          </a:p>
        </p:txBody>
      </p:sp>
      <p:sp>
        <p:nvSpPr>
          <p:cNvPr id="545796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196850" y="1600200"/>
            <a:ext cx="4298950" cy="4525963"/>
          </a:xfrm>
        </p:spPr>
        <p:txBody>
          <a:bodyPr/>
          <a:lstStyle/>
          <a:p>
            <a:pPr algn="just">
              <a:lnSpc>
                <a:spcPct val="80000"/>
              </a:lnSpc>
            </a:pPr>
            <a:r>
              <a:rPr lang="es-ES" sz="2000" dirty="0"/>
              <a:t>Un monopolio natural tiene economías de escala para el volumen de producción que es relevante para el mercado (0-Q</a:t>
            </a:r>
            <a:r>
              <a:rPr lang="es-ES" sz="2000" baseline="-25000" dirty="0"/>
              <a:t>1</a:t>
            </a:r>
            <a:r>
              <a:rPr lang="es-ES" sz="2000" dirty="0"/>
              <a:t>). </a:t>
            </a:r>
          </a:p>
          <a:p>
            <a:pPr algn="just">
              <a:lnSpc>
                <a:spcPct val="80000"/>
              </a:lnSpc>
            </a:pPr>
            <a:r>
              <a:rPr lang="es-ES" sz="2000" dirty="0"/>
              <a:t>Para el rango de producción 0-Q</a:t>
            </a:r>
            <a:r>
              <a:rPr lang="es-ES" sz="2000" baseline="-25000" dirty="0"/>
              <a:t>1</a:t>
            </a:r>
            <a:r>
              <a:rPr lang="es-ES" sz="2000" dirty="0"/>
              <a:t>, el precio cubre los costes y los CTME son decrecientes.</a:t>
            </a:r>
          </a:p>
          <a:p>
            <a:pPr algn="just">
              <a:lnSpc>
                <a:spcPct val="80000"/>
              </a:lnSpc>
            </a:pPr>
            <a:r>
              <a:rPr lang="es-ES" sz="2000" dirty="0"/>
              <a:t>En este rango, se obtiene la producción de forma más eficiente por una sola empresa grande que por varias más pequeñas.</a:t>
            </a:r>
          </a:p>
          <a:p>
            <a:pPr algn="just">
              <a:lnSpc>
                <a:spcPct val="80000"/>
              </a:lnSpc>
            </a:pPr>
            <a:r>
              <a:rPr lang="es-ES" sz="2000" dirty="0"/>
              <a:t>Se caracteriza por la existencia de elevados costes fijos: suministro de servicios como agua, gas y electricidad.</a:t>
            </a:r>
          </a:p>
        </p:txBody>
      </p:sp>
      <p:sp>
        <p:nvSpPr>
          <p:cNvPr id="545798" name="Line 6"/>
          <p:cNvSpPr>
            <a:spLocks noChangeShapeType="1"/>
          </p:cNvSpPr>
          <p:nvPr/>
        </p:nvSpPr>
        <p:spPr bwMode="auto">
          <a:xfrm flipH="1">
            <a:off x="5068888" y="2128838"/>
            <a:ext cx="25400" cy="3122612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799" name="Line 7"/>
          <p:cNvSpPr>
            <a:spLocks noChangeShapeType="1"/>
          </p:cNvSpPr>
          <p:nvPr/>
        </p:nvSpPr>
        <p:spPr bwMode="auto">
          <a:xfrm>
            <a:off x="5081588" y="5264150"/>
            <a:ext cx="3605212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800" name="Line 8"/>
          <p:cNvSpPr>
            <a:spLocks noChangeShapeType="1"/>
          </p:cNvSpPr>
          <p:nvPr/>
        </p:nvSpPr>
        <p:spPr bwMode="auto">
          <a:xfrm>
            <a:off x="5408613" y="2206625"/>
            <a:ext cx="1736725" cy="295275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801" name="Freeform 9"/>
          <p:cNvSpPr>
            <a:spLocks/>
          </p:cNvSpPr>
          <p:nvPr/>
        </p:nvSpPr>
        <p:spPr bwMode="auto">
          <a:xfrm>
            <a:off x="5316538" y="2835275"/>
            <a:ext cx="3330575" cy="16732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185" y="1053"/>
              </a:cxn>
              <a:cxn ang="0">
                <a:pos x="2098" y="8"/>
              </a:cxn>
            </a:cxnLst>
            <a:rect l="0" t="0" r="r" b="b"/>
            <a:pathLst>
              <a:path w="2098" h="1054">
                <a:moveTo>
                  <a:pt x="0" y="0"/>
                </a:moveTo>
                <a:cubicBezTo>
                  <a:pt x="417" y="526"/>
                  <a:pt x="835" y="1052"/>
                  <a:pt x="1185" y="1053"/>
                </a:cubicBezTo>
                <a:cubicBezTo>
                  <a:pt x="1535" y="1054"/>
                  <a:pt x="1949" y="178"/>
                  <a:pt x="2098" y="8"/>
                </a:cubicBezTo>
              </a:path>
            </a:pathLst>
          </a:custGeom>
          <a:noFill/>
          <a:ln w="38100" cap="flat" cmpd="sng">
            <a:solidFill>
              <a:srgbClr val="80008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802" name="Rectangle 10"/>
          <p:cNvSpPr>
            <a:spLocks noGrp="1" noChangeArrowheads="1"/>
          </p:cNvSpPr>
          <p:nvPr>
            <p:ph type="body" sz="half" idx="2"/>
          </p:nvPr>
        </p:nvSpPr>
        <p:spPr>
          <a:xfrm>
            <a:off x="4411663" y="1365250"/>
            <a:ext cx="4535487" cy="4525963"/>
          </a:xfrm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800" dirty="0" err="1"/>
              <a:t>Precio</a:t>
            </a:r>
            <a:r>
              <a:rPr lang="en-US" sz="1800" dirty="0"/>
              <a:t>, </a:t>
            </a:r>
            <a:r>
              <a:rPr lang="en-US" sz="1800" dirty="0" err="1"/>
              <a:t>coste</a:t>
            </a:r>
            <a:endParaRPr lang="en-US" sz="18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dirty="0"/>
              <a:t> (um/</a:t>
            </a:r>
            <a:r>
              <a:rPr lang="en-US" sz="1800" dirty="0" err="1"/>
              <a:t>ud</a:t>
            </a:r>
            <a:r>
              <a:rPr lang="en-US" sz="1800" dirty="0"/>
              <a:t>)</a:t>
            </a:r>
          </a:p>
        </p:txBody>
      </p:sp>
      <p:sp>
        <p:nvSpPr>
          <p:cNvPr id="545803" name="Rectangle 11"/>
          <p:cNvSpPr>
            <a:spLocks noChangeArrowheads="1"/>
          </p:cNvSpPr>
          <p:nvPr/>
        </p:nvSpPr>
        <p:spPr bwMode="auto">
          <a:xfrm>
            <a:off x="4800600" y="5381625"/>
            <a:ext cx="4181475" cy="3190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r>
              <a:rPr lang="en-US" sz="1800" dirty="0">
                <a:solidFill>
                  <a:schemeClr val="tx2"/>
                </a:solidFill>
              </a:rPr>
              <a:t>0                     Q</a:t>
            </a:r>
            <a:r>
              <a:rPr lang="en-US" sz="1800" baseline="-25000" dirty="0">
                <a:solidFill>
                  <a:schemeClr val="tx2"/>
                </a:solidFill>
              </a:rPr>
              <a:t>1</a:t>
            </a:r>
            <a:r>
              <a:rPr lang="en-US" sz="1800" dirty="0">
                <a:solidFill>
                  <a:schemeClr val="tx2"/>
                </a:solidFill>
              </a:rPr>
              <a:t>           </a:t>
            </a:r>
            <a:r>
              <a:rPr lang="en-US" sz="1800" dirty="0" err="1">
                <a:solidFill>
                  <a:schemeClr val="tx2"/>
                </a:solidFill>
              </a:rPr>
              <a:t>Cantidad</a:t>
            </a:r>
            <a:r>
              <a:rPr lang="en-US" sz="1800" dirty="0">
                <a:solidFill>
                  <a:schemeClr val="tx2"/>
                </a:solidFill>
              </a:rPr>
              <a:t> Q(</a:t>
            </a:r>
            <a:r>
              <a:rPr lang="en-US" sz="1800" dirty="0" err="1">
                <a:solidFill>
                  <a:schemeClr val="tx2"/>
                </a:solidFill>
              </a:rPr>
              <a:t>ud</a:t>
            </a:r>
            <a:r>
              <a:rPr lang="en-US" sz="1800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545804" name="Line 12"/>
          <p:cNvSpPr>
            <a:spLocks noChangeShapeType="1"/>
          </p:cNvSpPr>
          <p:nvPr/>
        </p:nvSpPr>
        <p:spPr bwMode="auto">
          <a:xfrm>
            <a:off x="6596063" y="4259263"/>
            <a:ext cx="0" cy="979487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805" name="Line 13"/>
          <p:cNvSpPr>
            <a:spLocks noChangeShapeType="1"/>
          </p:cNvSpPr>
          <p:nvPr/>
        </p:nvSpPr>
        <p:spPr bwMode="auto">
          <a:xfrm flipH="1">
            <a:off x="5068888" y="4259263"/>
            <a:ext cx="154146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545806" name="Rectangle 14"/>
          <p:cNvSpPr>
            <a:spLocks noChangeArrowheads="1"/>
          </p:cNvSpPr>
          <p:nvPr/>
        </p:nvSpPr>
        <p:spPr bwMode="auto">
          <a:xfrm>
            <a:off x="6872288" y="4930775"/>
            <a:ext cx="8763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D</a:t>
            </a:r>
          </a:p>
        </p:txBody>
      </p:sp>
      <p:sp>
        <p:nvSpPr>
          <p:cNvPr id="545807" name="Rectangle 15"/>
          <p:cNvSpPr>
            <a:spLocks noChangeArrowheads="1"/>
          </p:cNvSpPr>
          <p:nvPr/>
        </p:nvSpPr>
        <p:spPr bwMode="auto">
          <a:xfrm>
            <a:off x="7937500" y="2522538"/>
            <a:ext cx="8763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CTMe</a:t>
            </a:r>
          </a:p>
        </p:txBody>
      </p:sp>
      <p:sp>
        <p:nvSpPr>
          <p:cNvPr id="545808" name="Rectangle 16"/>
          <p:cNvSpPr>
            <a:spLocks noChangeArrowheads="1"/>
          </p:cNvSpPr>
          <p:nvPr/>
        </p:nvSpPr>
        <p:spPr bwMode="auto">
          <a:xfrm>
            <a:off x="4129088" y="4135438"/>
            <a:ext cx="8763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1800">
                <a:solidFill>
                  <a:schemeClr val="tx2"/>
                </a:solidFill>
              </a:rPr>
              <a:t>       P</a:t>
            </a:r>
            <a:r>
              <a:rPr lang="en-US" sz="1800" baseline="-2500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8" name="Rectangle 4"/>
          <p:cNvSpPr>
            <a:spLocks noGrp="1" noChangeArrowheads="1"/>
          </p:cNvSpPr>
          <p:nvPr>
            <p:ph type="title"/>
          </p:nvPr>
        </p:nvSpPr>
        <p:spPr>
          <a:xfrm>
            <a:off x="419100" y="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pPr marL="838200" indent="-838200"/>
            <a:r>
              <a:rPr lang="es-ES" sz="4000" dirty="0"/>
              <a:t>1. Características del monopolio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6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707F-3054-47A7-BB50-544CAE51CAAD}" type="slidenum">
              <a:rPr lang="es-ES"/>
              <a:pPr/>
              <a:t>9</a:t>
            </a:fld>
            <a:endParaRPr lang="es-ES"/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8806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76250" y="1819275"/>
            <a:ext cx="8001000" cy="45259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n-US" sz="2400" dirty="0"/>
              <a:t>El </a:t>
            </a:r>
            <a:r>
              <a:rPr lang="en-US" sz="2400" dirty="0" err="1"/>
              <a:t>monopolista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el </a:t>
            </a:r>
            <a:r>
              <a:rPr lang="en-US" sz="2400" dirty="0" err="1"/>
              <a:t>único</a:t>
            </a:r>
            <a:r>
              <a:rPr lang="en-US" sz="2400" dirty="0"/>
              <a:t> </a:t>
            </a:r>
            <a:r>
              <a:rPr lang="en-US" sz="2400" dirty="0" err="1"/>
              <a:t>oferente</a:t>
            </a:r>
            <a:r>
              <a:rPr lang="en-US" sz="2400" dirty="0"/>
              <a:t> del </a:t>
            </a:r>
            <a:r>
              <a:rPr lang="en-US" sz="2400" dirty="0" err="1"/>
              <a:t>mercado</a:t>
            </a:r>
            <a:r>
              <a:rPr lang="en-US" sz="2400" dirty="0"/>
              <a:t> y </a:t>
            </a:r>
            <a:r>
              <a:rPr lang="en-US" sz="2400" dirty="0" err="1"/>
              <a:t>tiene</a:t>
            </a:r>
            <a:r>
              <a:rPr lang="en-US" sz="2400" dirty="0"/>
              <a:t> un control </a:t>
            </a:r>
            <a:r>
              <a:rPr lang="en-US" sz="2400" dirty="0" err="1"/>
              <a:t>absoluto</a:t>
            </a:r>
            <a:r>
              <a:rPr lang="en-US" sz="2400" dirty="0"/>
              <a:t> </a:t>
            </a:r>
            <a:r>
              <a:rPr lang="en-US" sz="2400" dirty="0" err="1"/>
              <a:t>sobre</a:t>
            </a:r>
            <a:r>
              <a:rPr lang="en-US" sz="2400" dirty="0"/>
              <a:t> la </a:t>
            </a:r>
            <a:r>
              <a:rPr lang="en-US" sz="2400" dirty="0" err="1"/>
              <a:t>cantidad</a:t>
            </a:r>
            <a:r>
              <a:rPr lang="en-US" sz="2400" dirty="0"/>
              <a:t> de </a:t>
            </a:r>
            <a:r>
              <a:rPr lang="en-US" sz="2400" dirty="0" err="1"/>
              <a:t>producción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pone en </a:t>
            </a:r>
            <a:r>
              <a:rPr lang="en-US" sz="2400" dirty="0" err="1"/>
              <a:t>venta</a:t>
            </a:r>
            <a:r>
              <a:rPr lang="en-US" sz="2400" dirty="0"/>
              <a:t>. 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Los beneficios se maximizarán en el nivel de producción Q para el que el ingreso marginal sea igual al coste marginal</a:t>
            </a:r>
            <a:r>
              <a:rPr lang="en-US" sz="2400" dirty="0"/>
              <a:t>.</a:t>
            </a:r>
          </a:p>
          <a:p>
            <a:pPr algn="just">
              <a:lnSpc>
                <a:spcPct val="80000"/>
              </a:lnSpc>
              <a:spcBef>
                <a:spcPts val="1800"/>
              </a:spcBef>
            </a:pPr>
            <a:r>
              <a:rPr lang="es-ES" sz="2400" dirty="0"/>
              <a:t>El monopolista decide la cantidad de producto Q que va a ofertar (aquella para la que CM=IM) y, después, la vende al precio más alto que están dispuestos a pagar los </a:t>
            </a:r>
            <a:r>
              <a:rPr lang="es-ES" sz="2400" dirty="0" smtClean="0"/>
              <a:t>demandantes</a:t>
            </a:r>
            <a:r>
              <a:rPr lang="es-ES" sz="2800" dirty="0" smtClean="0"/>
              <a:t>.</a:t>
            </a:r>
            <a:endParaRPr lang="es-ES" sz="2800" dirty="0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86868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2800" dirty="0"/>
              <a:t>2. El monopolista </a:t>
            </a:r>
            <a:r>
              <a:rPr lang="es-ES" sz="2800" dirty="0" smtClean="0"/>
              <a:t>con </a:t>
            </a:r>
            <a:r>
              <a:rPr lang="es-ES" sz="2800" dirty="0"/>
              <a:t>precio único</a:t>
            </a:r>
            <a:br>
              <a:rPr lang="es-ES" sz="2800" dirty="0"/>
            </a:br>
            <a:r>
              <a:rPr lang="es-ES" sz="2800" dirty="0"/>
              <a:t>2.1</a:t>
            </a:r>
            <a:r>
              <a:rPr lang="es-ES" sz="2800" dirty="0" smtClean="0"/>
              <a:t>. La </a:t>
            </a:r>
            <a:r>
              <a:rPr lang="es-ES" sz="2800" dirty="0"/>
              <a:t>decisión de producción del monopolista</a:t>
            </a:r>
            <a:endParaRPr lang="en-US" sz="28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317957" y="2373398"/>
            <a:ext cx="490571" cy="490571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8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80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80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618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88069" grpId="0" build="p" autoUpdateAnimBg="0"/>
    </p:bld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3644</TotalTime>
  <Words>4678</Words>
  <Application>Microsoft PowerPoint</Application>
  <PresentationFormat>Presentación en pantalla (4:3)</PresentationFormat>
  <Paragraphs>776</Paragraphs>
  <Slides>69</Slides>
  <Notes>69</Notes>
  <HiddenSlides>0</HiddenSlides>
  <MMClips>28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69</vt:i4>
      </vt:variant>
    </vt:vector>
  </HeadingPairs>
  <TitlesOfParts>
    <vt:vector size="71" baseType="lpstr">
      <vt:lpstr>Diseño predeterminado</vt:lpstr>
      <vt:lpstr>Ecuación</vt:lpstr>
      <vt:lpstr>Capítulo 6  El monopolio</vt:lpstr>
      <vt:lpstr>Objetivos del capítulo</vt:lpstr>
      <vt:lpstr>Contenidos del capítulo</vt:lpstr>
      <vt:lpstr>Orientación bibliográfica</vt:lpstr>
      <vt:lpstr>Recordamos:  Mercado perfectamente competitivo</vt:lpstr>
      <vt:lpstr>Figura 1. Mercado perfectamente competitivo a largo plazo.</vt:lpstr>
      <vt:lpstr>1. Características del monopolio</vt:lpstr>
      <vt:lpstr>1. Características del monopolio</vt:lpstr>
      <vt:lpstr>2. El monopolista con precio único 2.1. La decisión de producción del monopolista</vt:lpstr>
      <vt:lpstr>2.1. La decisión de producción del monopolista </vt:lpstr>
      <vt:lpstr>2.1. La decisión de producción del monopolista </vt:lpstr>
      <vt:lpstr>Diapositiva 12</vt:lpstr>
      <vt:lpstr>Diapositiva 13</vt:lpstr>
      <vt:lpstr>Práctica 1. Representación gráfica.</vt:lpstr>
      <vt:lpstr>2.1. La decisión de producción del monopolista </vt:lpstr>
      <vt:lpstr>2.1. La decisión de producción del monopolista </vt:lpstr>
      <vt:lpstr>2.1. La decisión de producción del monopolista </vt:lpstr>
      <vt:lpstr>2.1. La decisión de producción del monopolista </vt:lpstr>
      <vt:lpstr>2.1. La decisión de producción del monopolista </vt:lpstr>
      <vt:lpstr>2.1. La decisión de producción del monopolista</vt:lpstr>
      <vt:lpstr>2.1. La decisión de producción del monopolista</vt:lpstr>
      <vt:lpstr>2.1. La decisión de producción del monopolista </vt:lpstr>
      <vt:lpstr>Práctica 2. Producción y precio que maximizan beneficios</vt:lpstr>
      <vt:lpstr>Práctica 2. Producción y precio que maximizan beneficios</vt:lpstr>
      <vt:lpstr>Práctica 2. Producción y precio que maximizan beneficios </vt:lpstr>
      <vt:lpstr>Práctica 2. Producción y precio que maximizan beneficios</vt:lpstr>
      <vt:lpstr>2.2. Una regla práctica para fijar el precio</vt:lpstr>
      <vt:lpstr>2.2. Una regla práctica para fijar el precio</vt:lpstr>
      <vt:lpstr>2.2. Una regla práctica para fijar el precio</vt:lpstr>
      <vt:lpstr>2.2. Una regla práctica para fijar el precio</vt:lpstr>
      <vt:lpstr>2.2. Una regla práctica para fijar el precio</vt:lpstr>
      <vt:lpstr>2.2. Una regla práctica para fijar el precio</vt:lpstr>
      <vt:lpstr>2.3. El poder de monopolio y sus fuentes </vt:lpstr>
      <vt:lpstr>2.3. El poder de monopolio y sus fuentes </vt:lpstr>
      <vt:lpstr>2.3. El poder de monopolio y sus fuentes </vt:lpstr>
      <vt:lpstr>2.3. El poder de monopolio y sus fuentes</vt:lpstr>
      <vt:lpstr>Figura 10. La elasticidad de la demanda y el margen de los precios sobre los costes.</vt:lpstr>
      <vt:lpstr>2.3. El poder de monopolio y sus fuentes</vt:lpstr>
      <vt:lpstr>2.3. El poder de monopolio y sus fuentes </vt:lpstr>
      <vt:lpstr>3. Los costes sociales del poder de monopolio y su regulación</vt:lpstr>
      <vt:lpstr>Figura 11. Pérdida irrecuperable de eficiencia provocada por el poder de monopolio.</vt:lpstr>
      <vt:lpstr>3. Los costes sociales del poder de monopolio y su regulación</vt:lpstr>
      <vt:lpstr>3. Los costes sociales del poder de monopolio y su regulación</vt:lpstr>
      <vt:lpstr>Figura 12. La regulación de los precios en el monopolio.</vt:lpstr>
      <vt:lpstr>Figura 13. La regulación de los precios con precios inferiores a Pc.</vt:lpstr>
      <vt:lpstr>3. Los costes sociales del poder de monopolio y su regulación</vt:lpstr>
      <vt:lpstr>3. Los costes sociales del poder de monopolio y su regulación</vt:lpstr>
      <vt:lpstr>4. El monopolio con discriminación de precios</vt:lpstr>
      <vt:lpstr>4. El monopolio con discriminación de precios</vt:lpstr>
      <vt:lpstr>4.1. Requisitos para la discriminación</vt:lpstr>
      <vt:lpstr>4.2. Clases de discriminación</vt:lpstr>
      <vt:lpstr>4.2. Clases de discriminación </vt:lpstr>
      <vt:lpstr>Figura 14. Los beneficios adicionales generados por la discriminación de precios de primer grado.</vt:lpstr>
      <vt:lpstr>Figura 14. Los beneficios adicionales generados por la discriminación de precios de primer grado.</vt:lpstr>
      <vt:lpstr>4.2. Clases de discriminación  (primer grado)  </vt:lpstr>
      <vt:lpstr>4.2. Clases de discriminación  (primer grado)</vt:lpstr>
      <vt:lpstr>4.2. Clases de discriminación (segundo grado)</vt:lpstr>
      <vt:lpstr>4.2. Clases de discriminación (segundo grado)</vt:lpstr>
      <vt:lpstr>Figura 15. Discriminación de precios de segundo grado.</vt:lpstr>
      <vt:lpstr>Diapositiva 60</vt:lpstr>
      <vt:lpstr>4.2. Clases de discriminación (tercer grado) </vt:lpstr>
      <vt:lpstr>4.2. Clases de discriminación (tercer grado) </vt:lpstr>
      <vt:lpstr>4.2. Clases de discriminación  (tercer grado) </vt:lpstr>
      <vt:lpstr>4.2. Clases de discriminación  (tercer grado) </vt:lpstr>
      <vt:lpstr>4.2. Clases de discriminación  (tercer grado) </vt:lpstr>
      <vt:lpstr>4.2. Clases de discriminación  (resumen) </vt:lpstr>
      <vt:lpstr>Resumen</vt:lpstr>
      <vt:lpstr>Resumen</vt:lpstr>
      <vt:lpstr>Resumen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Jeff Caldwell</dc:creator>
  <cp:lastModifiedBy>Maria</cp:lastModifiedBy>
  <cp:revision>446</cp:revision>
  <dcterms:created xsi:type="dcterms:W3CDTF">1997-07-14T00:22:12Z</dcterms:created>
  <dcterms:modified xsi:type="dcterms:W3CDTF">2020-03-30T10:28:51Z</dcterms:modified>
</cp:coreProperties>
</file>

<file path=docProps/thumbnail.jpeg>
</file>